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8" r:id="rId4"/>
    <p:sldId id="257" r:id="rId5"/>
    <p:sldId id="268" r:id="rId6"/>
    <p:sldId id="264" r:id="rId7"/>
    <p:sldId id="266" r:id="rId8"/>
    <p:sldId id="262" r:id="rId9"/>
    <p:sldId id="259" r:id="rId10"/>
    <p:sldId id="265" r:id="rId11"/>
    <p:sldId id="260" r:id="rId12"/>
    <p:sldId id="261" r:id="rId13"/>
    <p:sldId id="267" r:id="rId14"/>
    <p:sldId id="26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5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60302-8B45-F142-9549-7E11C68CDF6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B9BE4-43C6-EF42-9F01-A2D1F026A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0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29ED4-406D-7C4F-9F92-7DADDEB94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23D8FB-B756-F547-975B-3900DD196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3F6E44-598B-2941-B008-CBA7E485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66B1-0C3A-3847-B77D-EFA61F3D52CF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88EE8F-E77D-8747-A969-058B039C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8F474F-EAEE-5445-815F-739EC0DE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0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EC4EC-F037-0E4E-ADA6-859663433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AA9C95-3FB5-B14C-A448-71B2BFE99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17595D-688B-224A-AC49-A224A3D65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E8B-057D-DE43-A317-438F237261AD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06CDDE-0E33-3345-A81C-5E001309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8DCC17-9B5B-564C-90A8-6B28A46C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2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7D21D2-D3D4-664F-9B71-6A790F0D6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E80E91-343C-664C-9EDE-9ADAF9C9A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1C746C-71B8-3541-93BB-74101E2A4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7626-C49E-D746-AB60-C4519C54A86C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1F39BC-E97B-3B4F-B3B3-4FFA07AF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D5121F-14C4-B64C-B6A4-E04A99CF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49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DF563-6338-5D48-B3AA-F4344C4F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D608F4-9443-0A4A-9784-1B289B87C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C83B5-EF46-A547-AA72-D0D41057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098F-B2AC-E049-A7D8-7E669F7595D7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9B0D5A-ED83-914E-9077-3018B2AB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24E651-D2CD-1E44-86BF-2431808B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C92B7-2001-3140-9DAB-D27D61854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A8207C-0676-A647-BA15-2EC9AB54E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99DFD-1759-2644-B334-277A1105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FC97-E641-6641-AE9A-03849F558F1F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DABE24-4244-6A49-A76E-C33800D12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15D2F-EFB9-814D-AE35-0ECA15C6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9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97B21-9FC5-0E48-BE40-D3E05974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4E4BAF-7567-E546-8255-B45B8F7AC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47CE28-90F7-7842-81F5-1E87B3C74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A6D6CA-88F4-144D-B357-78277F839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9064-7A04-E845-93A2-40C90B7C26BE}" type="datetime1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77A4A9-E12D-F748-804C-729B3FDA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B76EEC-21E8-E54A-9CE1-072327EA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4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EB50-98E9-364A-98E8-30ADF191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D05F4D-E87F-F742-8F0A-AC03E1711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D8282A-CC87-C649-89C1-AB7323895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30E5AF-D2AE-964F-9B90-74954F177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545C75-04AD-934B-A37E-592D87BF7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1CE474-4429-E348-A89B-E6EDDFFF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E642-073B-8E45-8AE7-AA165A51023C}" type="datetime1">
              <a:rPr lang="ru-RU" smtClean="0"/>
              <a:t>30.01.2024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91B59A-61FB-6549-8A82-3071ABFD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3C3D69-3812-5F44-A60D-EB308D4A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26AFA-8A11-C948-8ACD-5706C5CF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159F5D-586A-CD47-ABCE-9F434011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F007-9068-234C-94B5-BE651A92763C}" type="datetime1">
              <a:rPr lang="ru-RU" smtClean="0"/>
              <a:t>30.01.2024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275D07-CD92-0B41-91B0-6A1B462E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11E6C8-24F0-C54B-8A99-1F588237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75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3F5E1D-113D-B34D-83D5-D0308BD7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AA96-3F71-9E44-AE46-0A60C42EFFAA}" type="datetime1">
              <a:rPr lang="ru-RU" smtClean="0"/>
              <a:t>30.01.2024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6101CC1-20F4-5540-ACC9-86A51EBB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7D02B8-3AED-B245-8AC0-7FBF6616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23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5C7DF-6FC8-B440-AE44-EC855332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F2CA3-67DD-5248-BF4F-C8731E19B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765F48-23B0-F345-B1E8-F2542126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5E008C-551D-914E-9CC7-FACB94F4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AF82-1722-7543-8DEE-445E29ED159B}" type="datetime1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73C377-041E-2D49-9382-3E567A6E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90E7DF-D44D-DC44-86B9-1DEE2496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8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76DC0-C1A5-8D40-856A-165B5725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043DC1-249F-B744-A042-1237DD11A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8F2390-C2FC-1E4E-B749-705D3782A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5D0748-AFFA-9D4F-88BC-2BB405FB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5B1-B161-9F4C-9685-C846288937EE}" type="datetime1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F92FC1-CCE7-2B44-B8EF-6250E4C5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53D150-57D6-344D-BABD-00B58446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7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0D908-48D2-2F44-83AE-6E121DE41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6E2BE-2D17-CE4B-BEE7-C10D4A749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EFED45-2768-6C49-9D3A-6349BB9CC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776F-A8CF-3D4E-9814-7C0CDF0F12CD}" type="datetime1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4F97AE-2699-9F4B-BB06-680C07026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AE2063-C968-DA49-B338-F5037A484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1609D-91F4-AE4C-9241-3FA9E719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38357-40A1-C648-8AA8-E56F55822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59" y="1635316"/>
            <a:ext cx="11876048" cy="2387600"/>
          </a:xfrm>
        </p:spPr>
        <p:txBody>
          <a:bodyPr>
            <a:noAutofit/>
          </a:bodyPr>
          <a:lstStyle/>
          <a:p>
            <a:r>
              <a:rPr lang="en-US" sz="21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ru-RU" sz="21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научно-практическая конференция</a:t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«Антимонопольное регулирование ценообразования на товарных рынках Российской Федерации»</a:t>
            </a:r>
            <a:br>
              <a:rPr lang="ru-RU" sz="21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2 февраля 2024 года</a:t>
            </a:r>
            <a:br>
              <a:rPr lang="ru-RU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национальных ценовых индикаторов: образы желаемого и возможного будущего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95B6E9-8E27-274F-A038-EA3D6FB8E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7521"/>
            <a:ext cx="9144000" cy="1655762"/>
          </a:xfrm>
        </p:spPr>
        <p:txBody>
          <a:bodyPr>
            <a:norm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проф., зав. кафедрой кафедры конкурентной и промышленной политики ЭФ МГУ, директор ЦИКЭР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93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FD6F4-1CB6-7541-AA83-A32FCE4B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87" y="223025"/>
            <a:ext cx="11262733" cy="10593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формирования НЦИ по источникам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61049A-65CE-4848-8223-6B84DB109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7" y="1825625"/>
            <a:ext cx="11441151" cy="4351338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Котировки биржевых торгов 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регистрации внебиржевых сделок 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торги/аукционы 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российских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аналитических агентств 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Росстата 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№5: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непредвзятости,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НЦИ учитывать возможности конкуренции по источникам ценовой информации (государственных и частных) с учетом их сравнительных преимуществ и изъянов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500A7B-65E1-9F42-ACEB-DB2C487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82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FBDE9-A1FF-A147-8E0B-96CE7BBF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196"/>
            <a:ext cx="12191999" cy="71654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отношения к созданию системы НЦИ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CEEEBF-6312-5042-97E9-694C45B15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3" y="847495"/>
            <a:ext cx="11653024" cy="522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Невозможно создать систему НЦИ (слишком дорого, деловая практика и применяемые технологии ценообразования препятствуют), можно в лучшем случае лишь имитировать ее создание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НЦИ – на основе специальным образом организованных биржевых торгов как приоритетном способе.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НЦИ на основе специализированных аналитических агентств - проблема независимости, непредвзятости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НЦИ на основе системы государственной статистики (Росстат) – НЦИ – информация общего пользования или специализированная или сегментированная (если последнее, то по какому принципу?)…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Комбинация вариантов НЦИ в зависимости от особенностей отрасли, контрактных отношений, применяемых информационных технологий (как, например, быть с динамическим ценообразованием?)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3FEC9C-6BD3-454B-88EB-7187244E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3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59F68-1AA0-7A43-9D93-01BCC445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980" y="78059"/>
            <a:ext cx="10617820" cy="95900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не перепутать одно с другим?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D4B62-4640-DC48-BB93-F13164E656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654" y="1159727"/>
                <a:ext cx="11340790" cy="5017236"/>
              </a:xfrm>
            </p:spPr>
            <p:txBody>
              <a:bodyPr>
                <a:norm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Желательность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Техническая осуществимость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Экономическая целесообразность</a:t>
                </a: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Экономическая целесообразность – на основе оценки ожидаемых эффектов</a:t>
                </a: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Ожидаемые эффекты с распределительными свойствами – учет в ОРВ интересов влиятельных групп при строительстве системы НЦИ</a:t>
                </a: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Практика ОРВ в России – уже 20 лет. Например, первый опыт - (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Шаститко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Кокорев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2006), обязательно – более 10 лет. Но минимальные стандарты экономического анализа, без которого невозможно ОРВ, практически никогда не соблюдаются. </a:t>
                </a:r>
              </a:p>
              <a:p>
                <a:pPr marL="0" indent="0">
                  <a:buNone/>
                </a:pP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Рекомендация №6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«лучше меньше, да лучше» - новое качество ОРВ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D4B62-4640-DC48-BB93-F13164E65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654" y="1159727"/>
                <a:ext cx="11340790" cy="5017236"/>
              </a:xfrm>
              <a:blipFill>
                <a:blip r:embed="rId2"/>
                <a:stretch>
                  <a:fillRect l="-1119" t="-2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9C2214-2F43-4649-BB9C-BE505AAD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8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ABDCA-014B-8B43-B3C4-36537413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фактор в формировании НЦИ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13733-95E4-D046-BEDB-46B98D14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690688"/>
            <a:ext cx="11106614" cy="448627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сбора больших данных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Алгоритмы, в том числе с возможностями машинного обучения (применение алгоритмов на несбалансированных рынках в условиях неоднородности участников в плане оснащенности участников алгоритмами – январь 2024 года, СПБМТСБ)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ценовых предложений – под запрет?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систематичность экономических исследований рынков с цифровыми платформами и цифровых экосистем для понимания новой механики конкуренции (опыт обсуждения 5-го антимонопольного пакета)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B029FA-7056-594A-8078-0BCAECB0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0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C9015D0-9897-E049-9BF1-43004D57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36" y="2458995"/>
            <a:ext cx="10649464" cy="174230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8F8E4A9-D3C7-154D-A9F3-4E2EA9B7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26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3E0AA4-5102-3F4D-853A-9303798ED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эпиграфа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03B0B-9DE2-C346-A325-01D404CEE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516" y="1825625"/>
            <a:ext cx="10283283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«Попытки достичь недосягаемого могут привести… к параличу».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[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Спенс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с.61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Майкл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Спенс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лауреат Нобелевской премии по экономике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2001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dirty="0"/>
          </a:p>
          <a:p>
            <a:pPr marL="1371600" lvl="3" indent="0">
              <a:buNone/>
            </a:pPr>
            <a:r>
              <a:rPr lang="ru-RU" dirty="0"/>
              <a:t>		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7F64E8-386B-A745-BA77-E9489A14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2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54DC8-2BEE-E747-A3E1-C37B2B20B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07" y="111511"/>
            <a:ext cx="10829693" cy="8028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A1462C-A123-0C48-BCD4-D7B5339E3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23" y="1049867"/>
            <a:ext cx="11649582" cy="5127097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– важнейший элемент информационной инфраструктуры экономики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создания ориентиров для принятия решений – регуляторных и в сфере бизнеса – в новых условиях хозяйствования = фактор эффективности использования ограниченных ресурсов = фактор обеспечения стрессоустойчивости экономики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решения проблемы национальных ценовых индикаторов (НЦИ): Что желательно? Что возможно? Что из желательного возможно?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Неоднозначность оценок ожидаемых эффектов создания и применения НЦИ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ценовые индикаторы и цифровые алгоритмы ценообразования: проблема совместимости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64059EC-A1A8-1045-B7DD-18FD32F7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83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1E140-3AFE-F94D-9B38-2DC765E0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243" y="211872"/>
            <a:ext cx="11198579" cy="9032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рыночные цены важны, но не все пригодны?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C6C97-E26F-1842-9790-72897A2CF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1" y="1115119"/>
            <a:ext cx="11652336" cy="5474437"/>
          </a:xfrm>
        </p:spPr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Рыночные цены важны, а директивное централизованное планирование оказалось несостоятельным (в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веке)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Л.Мизес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Ф.Хайек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Калькуляционный аргумент.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Далеко не все цены – надёжный (приемлемый) индикатор, основание для принятия регуляторных и бизнес-решений, обеспечения эффективного использования ресурсов и экономического развития.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Ненадежность может быть обусловлена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директивным  ценообразованием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макроэкономической политикой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(феномен кризиса середины 70-годов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в развитых странах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),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монополистической деятельностью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товарных рынках.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противодействии монополистической деятельности - более подробно…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67DBA7-14D6-E94C-AD99-069670A9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2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BF3B5-4EBB-7948-9BC0-8FA9B88A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5166"/>
            <a:ext cx="12076771" cy="108338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рыночные цены важны, но не все пригодны? - 2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7BAF3E-36CB-0A43-A47F-BF37ACE47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38571"/>
            <a:ext cx="11650133" cy="5229934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Сопоставимые условия трансакций в условиях сохранения рыночных механизмов: высококонцентрированные внутренние рынки и конкурентные внешние (для малой открытой экономики).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Зарубежные биржевые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 только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– обеспечение сопоставимости цен на внутренних рынках с конкурентными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презюмируемо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условиями на внешних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практической задачи: обеспечение конкурентоспособности российских производителей на внешних рынках (как аргумент в пользу одобрения сделки экономической концентрации) и поддержание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проконкурентного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на внутреннем рынке (с поведенческими требованиями)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зарубежных индикаторах доступна но не вполне пригодна (проблема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ценовых индикаторов)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9A1390-8810-704B-806A-FB92A88E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11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31FB2-A0F8-2649-93EB-9C9016EE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37" y="309366"/>
            <a:ext cx="1118013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и возможное в информационной инфраструктуре экономики: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теории вопроса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0E77E-88F1-1040-90E6-0BA0E4194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074134"/>
            <a:ext cx="11452302" cy="4739268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Желаемое, на первый взгляд, - организация обменов с нулевыми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издержками (устранения отклонений от эффективного) размещения ресурсов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желаемое недостижимо, во-первых, и неопределимо (в плане характеристик, структуры отношений между участниками обменов), во-вторых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Концептуально различение желаемого и возможного тривиально, но их различение нетривиально при моделировании (предпосылки) и на практике… Проблема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предпосылок (ограничений) по умолчанию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9B08E8-EED1-484F-80D1-39F7D9C8A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70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7DD2C-D94D-BD43-AD66-4DD9D398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3219"/>
            <a:ext cx="12132525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и возможное в информационной инфраструктуре экономики: 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прикладные аспекты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F76BC3-4BEA-B340-BE99-6C2216E12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89" y="1282393"/>
            <a:ext cx="12019637" cy="5238363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(реалистичное) необходимо выбирать из достижимого (возможного)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Достижимое (а) несовершенно, (б) сравнительные преимущества/изъяны, (в) не всегда самоочевидно (достаточное разнообразие дискретных структурных альтернатив для выбора + необходимость калибровки) – важно для ОРВ (см. далее)</a:t>
            </a:r>
          </a:p>
          <a:p>
            <a:r>
              <a:rPr lang="ru-RU" b="0" i="1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Статус-кво 1</a:t>
            </a:r>
            <a:r>
              <a:rPr lang="en-US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НЦИ пока что формируются и существуют в отрыве от сформированных бизнес-практик</a:t>
            </a:r>
          </a:p>
          <a:p>
            <a:r>
              <a:rPr lang="ru-RU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Статус-кво 2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Отсутствие понимания регуляторами (да и бизнесом) применяемых (счетных) бизнес-моделей (усиливается </a:t>
            </a:r>
            <a:r>
              <a:rPr lang="ru-RU" dirty="0" err="1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цифровизацией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платформизацией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бизнеса)</a:t>
            </a:r>
          </a:p>
          <a:p>
            <a:r>
              <a:rPr lang="ru-RU" i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№1</a:t>
            </a: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0" i="0" u="none" strike="noStrik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собирать индикаторы цен по отдельности, а сразу конструировать площадку сбора ценовых и неценовых факторов, ибо цена не существует отдельно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30C450-4134-1049-BD4A-FC1BC661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66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5EC89-E18D-E047-B07D-9D2B20930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НЦИ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амбивалентность эффектов прозрачности ценообразования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4FE75-19FB-9A4F-8082-448C6DCA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906859"/>
            <a:ext cx="11898351" cy="44262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НЦИ – свобода доступа для неопределенного круга лиц?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…НЦИ – повышение прозрачности для кого? Покупателей? Продавцов? Регуляторов? Для всех?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Амбивалентность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ненейтральность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неоднозначность в плане эффектов, в том числе эффектов в плане поддержания условий конкуренции и выигрышей потребителей (односторонние эффекты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координационные эффекты на стороне продавцов)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применять доказательную избирательность в режиме использования элементов системы НЦИ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институциональное развитие антимонопольного органа – создание аналитического ядра из специалистов в области прикладных экономических исследований рынков товаров и услуг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654919-1303-8146-B8BE-731F49AE8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1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EDAF6-D706-BB41-A6FF-D4598BF9F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327" y="211872"/>
            <a:ext cx="11630722" cy="892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установления цен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политикоэкономический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5E731-57E4-924F-A5EE-DA680EDBF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20" y="1402022"/>
            <a:ext cx="10718180" cy="492802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– важный источник экономически значимой информации, но не только…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 определяет, в какой пропорции распределяются выигрыши от добровольного обмена между покупателем и продавцом, между платформой и группами пользователей (на рынках с платформами).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конкурентного ценообразования – выигрыш потребителей (конечных)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какие цены – рыночные, и какие из них – конкурентные?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№4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учитывать интересы как минимум влиятельных групп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(пригодится на предмет тестирования на соответствие критерию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Калдора-Хикса-Зербе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DC2AB2-2B71-0341-BBD7-C95943A2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609D-91F4-AE4C-9241-3FA9E71987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6156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{264ADED0-74CA-F245-8303-0589C28BA8DB}tf10001120</Template>
  <TotalTime>73758</TotalTime>
  <Words>1161</Words>
  <Application>Microsoft Macintosh PowerPoint</Application>
  <PresentationFormat>Широкоэкранный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Тема Office</vt:lpstr>
      <vt:lpstr>VII международная научно-практическая конференция «Антимонопольное регулирование ценообразования на товарных рынках Российской Федерации» Санкт-Петербург, 2 февраля 2024 года   Система национальных ценовых индикаторов: образы желаемого и возможного будущего</vt:lpstr>
      <vt:lpstr>Вместо эпиграфа</vt:lpstr>
      <vt:lpstr>Мотивация</vt:lpstr>
      <vt:lpstr>Почему рыночные цены важны, но не все пригодны? - 1</vt:lpstr>
      <vt:lpstr>Почему рыночные цены важны, но не все пригодны? - 2</vt:lpstr>
      <vt:lpstr>Желаемое и возможное в информационной инфраструктуре экономики: к теории вопроса*</vt:lpstr>
      <vt:lpstr>Желаемое и возможное в информационной инфраструктуре экономики: прикладные аспекты</vt:lpstr>
      <vt:lpstr>НЦИ: амбивалентность эффектов прозрачности ценообразования*</vt:lpstr>
      <vt:lpstr>Механизм установления цен – политикоэкономический вопрос</vt:lpstr>
      <vt:lpstr>Варианты формирования НЦИ по источникам</vt:lpstr>
      <vt:lpstr>Варианты отношения к созданию системы НЦИ</vt:lpstr>
      <vt:lpstr>Как не перепутать одно с другим?</vt:lpstr>
      <vt:lpstr>Цифровой фактор в формировании НЦИ*</vt:lpstr>
      <vt:lpstr>Спасибо за внимание! aes@ranepa.ru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международная научно-практическая конференция «Антимонопольное регулирование ценообразования на товарных рынках Российской Федерации» Санкт-Петербург, 2 февраля 2024 года   Система национальных ценовых индикаторов: образы желаемого и возможного будущего</dc:title>
  <dc:creator>Microsoft Office User</dc:creator>
  <cp:lastModifiedBy>Microsoft Office User</cp:lastModifiedBy>
  <cp:revision>38</cp:revision>
  <dcterms:created xsi:type="dcterms:W3CDTF">2023-12-07T08:28:34Z</dcterms:created>
  <dcterms:modified xsi:type="dcterms:W3CDTF">2024-01-31T11:47:56Z</dcterms:modified>
</cp:coreProperties>
</file>