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68" r:id="rId5"/>
    <p:sldId id="264" r:id="rId6"/>
    <p:sldId id="266" r:id="rId7"/>
    <p:sldId id="262" r:id="rId8"/>
    <p:sldId id="259" r:id="rId9"/>
    <p:sldId id="265" r:id="rId10"/>
    <p:sldId id="260" r:id="rId11"/>
    <p:sldId id="270" r:id="rId12"/>
    <p:sldId id="261" r:id="rId13"/>
    <p:sldId id="267" r:id="rId14"/>
    <p:sldId id="271" r:id="rId15"/>
    <p:sldId id="26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249" autoAdjust="0"/>
  </p:normalViewPr>
  <p:slideViewPr>
    <p:cSldViewPr snapToGrid="0" snapToObjects="1">
      <p:cViewPr>
        <p:scale>
          <a:sx n="100" d="100"/>
          <a:sy n="100" d="100"/>
        </p:scale>
        <p:origin x="100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60302-8B45-F142-9549-7E11C68CDF60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B9BE4-43C6-EF42-9F01-A2D1F026A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0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5B9BE4-43C6-EF42-9F01-A2D1F026A0A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12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29ED4-406D-7C4F-9F92-7DADDEB94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23D8FB-B756-F547-975B-3900DD196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3F6E44-598B-2941-B008-CBA7E485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66B1-0C3A-3847-B77D-EFA61F3D52CF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88EE8F-E77D-8747-A969-058B039C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8F474F-EAEE-5445-815F-739EC0DE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0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EC4EC-F037-0E4E-ADA6-859663433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AA9C95-3FB5-B14C-A448-71B2BFE99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17595D-688B-224A-AC49-A224A3D65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E8B-057D-DE43-A317-438F237261AD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06CDDE-0E33-3345-A81C-5E001309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8DCC17-9B5B-564C-90A8-6B28A46C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2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7D21D2-D3D4-664F-9B71-6A790F0D6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E80E91-343C-664C-9EDE-9ADAF9C9A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1C746C-71B8-3541-93BB-74101E2A4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7626-C49E-D746-AB60-C4519C54A86C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1F39BC-E97B-3B4F-B3B3-4FFA07AF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D5121F-14C4-B64C-B6A4-E04A99CF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49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DF563-6338-5D48-B3AA-F4344C4F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D608F4-9443-0A4A-9784-1B289B87C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C83B5-EF46-A547-AA72-D0D41057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098F-B2AC-E049-A7D8-7E669F7595D7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9B0D5A-ED83-914E-9077-3018B2AB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24E651-D2CD-1E44-86BF-2431808B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C92B7-2001-3140-9DAB-D27D61854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A8207C-0676-A647-BA15-2EC9AB54E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99DFD-1759-2644-B334-277A1105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C97-E641-6641-AE9A-03849F558F1F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DABE24-4244-6A49-A76E-C33800D12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15D2F-EFB9-814D-AE35-0ECA15C6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9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97B21-9FC5-0E48-BE40-D3E05974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4E4BAF-7567-E546-8255-B45B8F7AC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47CE28-90F7-7842-81F5-1E87B3C74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A6D6CA-88F4-144D-B357-78277F839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9064-7A04-E845-93A2-40C90B7C26BE}" type="datetime1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77A4A9-E12D-F748-804C-729B3FDA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B76EEC-21E8-E54A-9CE1-072327EA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4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EB50-98E9-364A-98E8-30ADF191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D05F4D-E87F-F742-8F0A-AC03E1711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D8282A-CC87-C649-89C1-AB7323895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30E5AF-D2AE-964F-9B90-74954F177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545C75-04AD-934B-A37E-592D87BF7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1CE474-4429-E348-A89B-E6EDDFFF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E642-073B-8E45-8AE7-AA165A51023C}" type="datetime1">
              <a:rPr lang="ru-RU" smtClean="0"/>
              <a:t>04.02.2024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91B59A-61FB-6549-8A82-3071ABFD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3C3D69-3812-5F44-A60D-EB308D4A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26AFA-8A11-C948-8ACD-5706C5CF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159F5D-586A-CD47-ABCE-9F434011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F007-9068-234C-94B5-BE651A92763C}" type="datetime1">
              <a:rPr lang="ru-RU" smtClean="0"/>
              <a:t>04.02.2024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275D07-CD92-0B41-91B0-6A1B462E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11E6C8-24F0-C54B-8A99-1F588237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75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3F5E1D-113D-B34D-83D5-D0308BD7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AA96-3F71-9E44-AE46-0A60C42EFFAA}" type="datetime1">
              <a:rPr lang="ru-RU" smtClean="0"/>
              <a:t>04.02.2024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6101CC1-20F4-5540-ACC9-86A51EBB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7D02B8-3AED-B245-8AC0-7FBF6616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23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5C7DF-6FC8-B440-AE44-EC855332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F2CA3-67DD-5248-BF4F-C8731E19B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765F48-23B0-F345-B1E8-F2542126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5E008C-551D-914E-9CC7-FACB94F4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AF82-1722-7543-8DEE-445E29ED159B}" type="datetime1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73C377-041E-2D49-9382-3E567A6E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90E7DF-D44D-DC44-86B9-1DEE2496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8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76DC0-C1A5-8D40-856A-165B5725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043DC1-249F-B744-A042-1237DD11A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8F2390-C2FC-1E4E-B749-705D3782A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5D0748-AFFA-9D4F-88BC-2BB405FB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5B1-B161-9F4C-9685-C846288937EE}" type="datetime1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F92FC1-CCE7-2B44-B8EF-6250E4C5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53D150-57D6-344D-BABD-00B58446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7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0D908-48D2-2F44-83AE-6E121DE41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6E2BE-2D17-CE4B-BEE7-C10D4A749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EFED45-2768-6C49-9D3A-6349BB9CC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776F-A8CF-3D4E-9814-7C0CDF0F12CD}" type="datetime1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4F97AE-2699-9F4B-BB06-680C07026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AE2063-C968-DA49-B338-F5037A484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38357-40A1-C648-8AA8-E56F55822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59" y="1635316"/>
            <a:ext cx="11447897" cy="2387600"/>
          </a:xfrm>
        </p:spPr>
        <p:txBody>
          <a:bodyPr>
            <a:noAutofit/>
          </a:bodyPr>
          <a:lstStyle/>
          <a:p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конференция «Институциональный анализ: теория, приложения, преподавание»</a:t>
            </a:r>
            <a:b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факультет МГУ имени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b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 февраля 2024 года, Москва</a:t>
            </a:r>
            <a:b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800" b="0" i="0" u="none" strike="noStrike" dirty="0">
                <a:solidFill>
                  <a:srgbClr val="000000"/>
                </a:solidFill>
                <a:effectLst/>
                <a:latin typeface="Inter"/>
              </a:rPr>
            </a:br>
            <a:br>
              <a:rPr lang="ru-RU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альтернативы построения системы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национальных ценовых индикаторов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95B6E9-8E27-274F-A038-EA3D6FB8E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752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проф., зав. кафедрой конкурентной и промышленной политики ЭФ МГУ, директор Центра исследований конкуренции и экономического регулирования ИПЭИ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93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FBDE9-A1FF-A147-8E0B-96CE7BBF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12265"/>
            <a:ext cx="11164711" cy="7165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отношения к созданию системы НЦИ-1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CEEEBF-6312-5042-97E9-694C45B15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889" y="1897362"/>
            <a:ext cx="10732911" cy="46483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специальным образом организованных биржевых торгов как приоритетном способе (спот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фьючерсы). - ФАС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специализированных аналитических агентств – проблема независимости, непредвзятости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системы государственной статистики (Росстат) – НЦИ – информация общего пользования или специализированная или сегментированная (если последнее, то по какому принципу?)…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3FEC9C-6BD3-454B-88EB-7187244E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3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060CE-47B8-1F4C-B46A-BC0245CD2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89" y="365126"/>
            <a:ext cx="11401778" cy="104598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отношения к созданию системы НЦИ-1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D615BD-332E-3C4E-BE21-7C1A5314C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89" y="1690688"/>
            <a:ext cx="11108267" cy="4574645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создать систему НЦИ (слишком дорого, деловая практика и применяемые технологии ценообразования препятствуют), можно в лучшем случае лишь имитировать ее создание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Комбинация вариантов НЦИ в зависимости от особенностей отрасли, контрактных отношений, применяемых информационных технологий (как, например, быть с динамическим ценообразованием?)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5DB5A3-76B5-DE47-B9E9-86EBACAA9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75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59F68-1AA0-7A43-9D93-01BCC445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980" y="78059"/>
            <a:ext cx="10617820" cy="95900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не перепутать одно с другим?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D4B62-4640-DC48-BB93-F13164E656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7000" y="1270000"/>
                <a:ext cx="11861800" cy="5086349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Желательность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Техническая осуществимость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Экономическая целесообразность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Экономическая целесообразность – на основе оценки ожидаемых эффектов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Ожидаемые эффекты с распределительными свойствами – учет в ОРВ при строительстве системы НЦИ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Практика ОРВ в России – уже 20 лет. Например, первый опыт – корпоративное законодательство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Шаститко, Кокорев, 2006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ОРВ обязательно – более 10 лет. Но минимальные стандарты экономического анализа, без которого невозможно ОРВ, практически никогда не соблюдаются. </a:t>
                </a:r>
              </a:p>
              <a:p>
                <a:pPr marL="0" indent="0" algn="just">
                  <a:buNone/>
                </a:pP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Рекомендация №7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«лучше меньше, да лучше» - новое качество ОРВ с опорой на достижения экономической науки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D4B62-4640-DC48-BB93-F13164E65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000" y="1270000"/>
                <a:ext cx="11861800" cy="5086349"/>
              </a:xfrm>
              <a:blipFill>
                <a:blip r:embed="rId2"/>
                <a:stretch>
                  <a:fillRect l="-1070" t="-2985" r="-963" b="-2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9C2214-2F43-4649-BB9C-BE505AAD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8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ABDCA-014B-8B43-B3C4-36537413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1277"/>
            <a:ext cx="10515600" cy="97825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фактор в формировании НЦИ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13733-95E4-D046-BEDB-46B98D14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299" y="1264356"/>
            <a:ext cx="10909301" cy="4912607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сбора больших данных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(обработка и использование больших данных), в том числе с возможностями машинного обучения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ценовых предложений – под запрет?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возможности согласованных действий/молчаливого сговора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обеспечить систематичность экономических исследований рынков с цифровыми платформами и цифровых экосистем для понимания новой механики конкуренции и связанных с ней механизмов ценообразования.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B029FA-7056-594A-8078-0BCAECB0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0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462EF-122E-E143-A83D-8C13E66B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-104775"/>
            <a:ext cx="11988800" cy="8921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CD72CB-24FC-B94A-9DCF-76F466F8B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" y="647700"/>
            <a:ext cx="121666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500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500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500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лощадка сбора ценовых и неценовых факторов вместо изолированных индикаторы цен</a:t>
            </a:r>
          </a:p>
          <a:p>
            <a:pPr marL="0" indent="0" algn="just">
              <a:buNone/>
            </a:pPr>
            <a:r>
              <a:rPr lang="ru-RU" sz="2500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5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Обеспечить стимулы для создания СМБ и их применения в бизнес-практике и отношениях между компанией и регулятором</a:t>
            </a: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Доказательная избирательность в режиме использования элементов системы НЦИ</a:t>
            </a: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Институциональное развитие антимонопольного органа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«экономические мозги» для эмпирических исследований рынков товаров и услуг в целях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правоприменения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 startAt="5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проектировании НЦИ учитывать интересы влиятельных групп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стейкхолдеров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 startAt="5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системы НЦИ учитывать возможности конкуренции по источникам ценовой информации (государственным и частным)</a:t>
            </a:r>
          </a:p>
          <a:p>
            <a:pPr marL="514350" indent="-514350" algn="just">
              <a:buAutoNum type="arabicPeriod" startAt="5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«Лучше меньше, да лучше»: новое качество ОРВ с опорой на достижения экономической науки</a:t>
            </a:r>
          </a:p>
          <a:p>
            <a:pPr marL="514350" indent="-514350" algn="just">
              <a:buAutoNum type="arabicPeriod" startAt="5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 экономических исследований рынков с ЦП и ЦЭ для понимания новой механики конкуренции/ ценообразования</a:t>
            </a:r>
          </a:p>
          <a:p>
            <a:pPr marL="514350" indent="-514350" algn="just">
              <a:buAutoNum type="arabicPeriod" startAt="5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DE3FED-9B5B-9644-AFF9-AD73F66B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276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C9015D0-9897-E049-9BF1-43004D57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36" y="2458995"/>
            <a:ext cx="10649464" cy="174230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8F8E4A9-D3C7-154D-A9F3-4E2EA9B7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26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73A93-9487-314C-BF29-45AA02ED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5919CA-6A5B-9D42-8FBD-703C97A7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825625"/>
            <a:ext cx="11119557" cy="43513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создания ориентиров для принятия регуляторных и бизнес решений в новых условиях хозяйствования. Ключевой компонент системы ориентиров – цены.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«Попытки достичь недосягаемого могут привести… к параличу»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с.61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132FCA-4E2C-A14B-B04D-0E920C3A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77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1E140-3AFE-F94D-9B38-2DC765E0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243" y="211872"/>
            <a:ext cx="11198579" cy="9032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рыночные цены важны, но не все пригодны?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C6C97-E26F-1842-9790-72897A2CF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115120"/>
            <a:ext cx="11861799" cy="5474436"/>
          </a:xfrm>
        </p:spPr>
        <p:txBody>
          <a:bodyPr>
            <a:normAutofit lnSpcReduction="10000"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Рыночные цены важны, а директивное централизованное планирование и обусловленное им ценообразование оказалось несостоятельным (в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веке)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Мизес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(1920),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(1937, 1945). Калькуляционный аргумент, использование знания в обществе. Ревизия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веке?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Далеко не все цены – надёжный (приемлемый) индикатор, основание для принятия регуляторных и бизнес-решений, обеспечения эффективного использования ресурсов и экономического развития.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Ненадежность может быть обусловлена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директивным  ценообразованием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макроэкономической политикой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(феномен стагфляции середины 70-ых годов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в развитых странах), и «обычной»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монополистической деятельностью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товарных рынках.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противодействии монополистической деятельности - более подробно…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67DBA7-14D6-E94C-AD99-069670A9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2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BF3B5-4EBB-7948-9BC0-8FA9B88A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901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рыночные цены важны, но не все пригодны? - 2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7BAF3E-36CB-0A43-A47F-BF37ACE47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22" y="1216021"/>
            <a:ext cx="11751734" cy="5229934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Сопоставимые условия трансакций: высококонцентрированные внутренние рынки и конкурентные внешние.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Зарубежные биржевые индикаторы/индексы зарубежных аналитических агентств – обеспечение сопоставимости цен на внутренних рынках с конкурентными условиями на внешних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двойственной задачи (ретроспективно): обеспечение конкурентоспособности российских производителей на внешних рынках (как аргумент в пользу одобрения сделок экономической концентрации) и поддержание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проконкурентного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на внутреннем рынке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зарубежных индикаторах доступна, но не вполне (в какой именно мере – отдельный вопрос) пригодна: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ценовых индикаторов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9A1390-8810-704B-806A-FB92A88E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110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31FB2-A0F8-2649-93EB-9C9016EE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37" y="49719"/>
            <a:ext cx="1118013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и возможное в информационной инфраструктуре экономики: к теории вопроса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0E77E-88F1-1040-90E6-0BA0E4194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1645152"/>
            <a:ext cx="11565294" cy="4895347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Желаемое, на первый взгляд, - организация обменов с нулевыми (пренебрежимо малыми)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издержками (устранения отклонений от эффективного) размещения ресурсов…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Ложный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бенчмарк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желаемое недостижимо, во-первых, и неопределенно (в плане характеристик, структуры отношений между участниками обменов), во-вторых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Шаститко, 2010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к проблеме инвариантности.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Концептуально различение желаемого и возможного тривиально, но различение на практике – в моделировании (предпосылки) и экономической политике - проблема…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9B08E8-EED1-484F-80D1-39F7D9C8A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70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7DD2C-D94D-BD43-AD66-4DD9D398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39" y="-103219"/>
            <a:ext cx="1099696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и возможное в информационной инфраструктуре экономики: прикладные аспекты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F76BC3-4BEA-B340-BE99-6C2216E12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2344"/>
            <a:ext cx="11859066" cy="5298413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необходимо выбирать из достижимого (возможного)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Достижимое (а) несовершенно, (б) сравнительные преимущества/изъяны, (в) не всегда самоочевидно (достаточное разнообразие ДСА) – важно для калибровки альтернатив в рамках ОРВ (см. далее)</a:t>
            </a:r>
          </a:p>
          <a:p>
            <a:pPr algn="just"/>
            <a:r>
              <a:rPr lang="ru-RU" b="0" i="1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Статус-кво 1</a:t>
            </a:r>
            <a:r>
              <a:rPr lang="en-US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НЦИ пока что формируются и существует в отрыве от сформированных бизнес-практик… почему?</a:t>
            </a:r>
          </a:p>
          <a:p>
            <a:pPr algn="just"/>
            <a:r>
              <a:rPr lang="ru-RU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Статус-кво 2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Отсутствие понимания регуляторами/бизнесом применяемых (счетных) бизнес-моделей, СМБ </a:t>
            </a:r>
            <a:r>
              <a:rPr lang="ru-RU" u="sng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</a:t>
            </a:r>
            <a:r>
              <a:rPr lang="ru-RU" u="sng" dirty="0" err="1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№1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собирать индикаторы цен по отдельности, а конструировать площадку сбора ценовых и неценовых факторов</a:t>
            </a:r>
          </a:p>
          <a:p>
            <a:pPr algn="just"/>
            <a:r>
              <a:rPr lang="ru-RU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№2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стимулы для создания СМБ и их применения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30C450-4134-1049-BD4A-FC1BC661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6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5EC89-E18D-E047-B07D-9D2B20930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418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НЦИ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амбивалентность прозрачности ценообразования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4FE75-19FB-9A4F-8082-448C6DCA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77" y="1535289"/>
            <a:ext cx="11390489" cy="47977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НЦИ – свобода доступа для неопределенного круга лиц?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…НЦИ – повышение прозрачности для кого? Покупателей? Продавцов? Регуляторов? Для всех?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Амбивалентность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ненейтральность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неоднозначность в плане эффектов, в том числе эффектов в контексте поддержания условий конкуренции и выигрышей потребителей (односторонние эффекты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координационные эффекты на стороне продавцов)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применять доказательную избирательность в режиме использования элементов системы НЦИ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институциональное развитие антимонопольного органа – создание аналитического ядра из специалистов в области эмпирических исследований рынков товаров и услуг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654919-1303-8146-B8BE-731F49AE8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1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EDAF6-D706-BB41-A6FF-D4598BF9F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211872"/>
            <a:ext cx="10606668" cy="892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механизм установления цен – политико-экономический вопрос?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5E731-57E4-924F-A5EE-DA680EDBF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20" y="1446852"/>
            <a:ext cx="10718180" cy="492802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– важный источник экономически значимой информации, но не только…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 определяет, в какой пропорции распределяются выигрыши от добровольного обмена между покупателем и продавцом, между платформой и группами пользователей (на рынках с платформами).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конкурентного ценообразования – выигрыш потребителей (конечных)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какие цены – рыночные, и какие из них – конкурентные? И как ох образование соотносится с интересами различных групп?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учитывать интересы как минимум влиятельных групп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(пригодится на предмет тестирования на соответствие критерию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Калдора-Хикса-Зербе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DC2AB2-2B71-0341-BBD7-C95943A2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61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FD6F4-1CB6-7541-AA83-A32FCE4B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11" y="223025"/>
            <a:ext cx="11537245" cy="10593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формирования НЦИ по источникам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61049A-65CE-4848-8223-6B84DB109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11" y="1414463"/>
            <a:ext cx="11537245" cy="4554537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Котировки биржевых торгов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егистрация внебиржевых сделок 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Торги на электронных площадках (предложение ЦБ РФ)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российских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аналитических агентств (и отраслевых организаций?)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Росстата 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№6: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сбалансированности системы НЦИ учитывать возможности конкуренции по источникам ценовой информации (государственным и частным)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500A7B-65E1-9F42-ACEB-DB2C487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82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{264ADED0-74CA-F245-8303-0589C28BA8DB}tf10001120</Template>
  <TotalTime>77381</TotalTime>
  <Words>1234</Words>
  <Application>Microsoft Macintosh PowerPoint</Application>
  <PresentationFormat>Широкоэкранный</PresentationFormat>
  <Paragraphs>94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Inter</vt:lpstr>
      <vt:lpstr>Times New Roman</vt:lpstr>
      <vt:lpstr>Тема Office</vt:lpstr>
      <vt:lpstr>Научная конференция «Институциональный анализ: теория, приложения, преподавание» Экономический факультет МГУ имени М.В.Ломоносова 8 февраля 2024 года, Москва    Структурные альтернативы построения системы национальных ценовых индикаторов</vt:lpstr>
      <vt:lpstr>Мотивация</vt:lpstr>
      <vt:lpstr>Почему рыночные цены важны, но не все пригодны? - 1</vt:lpstr>
      <vt:lpstr>Почему рыночные цены важны, но не все пригодны? - 2</vt:lpstr>
      <vt:lpstr>Желаемое и возможное в информационной инфраструктуре экономики: к теории вопроса</vt:lpstr>
      <vt:lpstr>Желаемое и возможное в информационной инфраструктуре экономики: прикладные аспекты</vt:lpstr>
      <vt:lpstr>НЦИ: амбивалентность прозрачности ценообразования</vt:lpstr>
      <vt:lpstr>Почему механизм установления цен – политико-экономический вопрос?</vt:lpstr>
      <vt:lpstr>Варианты формирования НЦИ по источникам</vt:lpstr>
      <vt:lpstr>Варианты отношения к созданию системы НЦИ-1</vt:lpstr>
      <vt:lpstr>Варианты отношения к созданию системы НЦИ-1</vt:lpstr>
      <vt:lpstr>Как не перепутать одно с другим?</vt:lpstr>
      <vt:lpstr>Новый фактор в формировании НЦИ</vt:lpstr>
      <vt:lpstr>Рекомендации</vt:lpstr>
      <vt:lpstr>Спасибо за внимание! aes@ranepa.ru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международная научно-практическая конференция «Антимонопольное регулирование ценообразования на товарных рынках Российской Федерации» Санкт-Петербург, 2 февраля 2024 года   Система национальных ценовых индикаторов: образы желаемого и возможного будущего</dc:title>
  <dc:creator>Microsoft Office User</dc:creator>
  <cp:lastModifiedBy>Microsoft Office User</cp:lastModifiedBy>
  <cp:revision>59</cp:revision>
  <dcterms:created xsi:type="dcterms:W3CDTF">2023-12-07T08:28:34Z</dcterms:created>
  <dcterms:modified xsi:type="dcterms:W3CDTF">2024-02-08T09:16:29Z</dcterms:modified>
</cp:coreProperties>
</file>