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21" r:id="rId9"/>
    <p:sldId id="309" r:id="rId10"/>
    <p:sldId id="324" r:id="rId11"/>
    <p:sldId id="327" r:id="rId12"/>
    <p:sldId id="325" r:id="rId13"/>
    <p:sldId id="322" r:id="rId14"/>
    <p:sldId id="326" r:id="rId15"/>
    <p:sldId id="32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29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4D6E06-E7BE-A14F-BA70-CD04A31AE3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D7EC50-1C31-D44E-8B37-A7E8454C34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81ECFC-F4FB-924D-86DA-B33D17979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16A-5743-2842-8E20-B64E06372100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8751B7-6765-D84E-8910-FC00A4EDC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608541-BAA2-C643-B709-735631CF2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94FD-04AF-4340-AFD3-B31A664ED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1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D163A2-AEF2-174E-A8A2-9F95382A9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886FE1D-D84D-F746-B01E-C821E3E0C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1B56E0-9AA6-AE42-9087-5CD6A9F27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16A-5743-2842-8E20-B64E06372100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12D9F8-C138-BE42-A997-381BE05BC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1BBE6A-D768-C54F-8315-5E932E6DD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94FD-04AF-4340-AFD3-B31A664ED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492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2E02960-0670-2A47-865B-1B829A3569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E238753-2B9E-A540-9C10-A32ED1649A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784864-CAC7-3444-BF77-4674F515F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16A-5743-2842-8E20-B64E06372100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107431-D4E8-4041-A9AC-880EAE4A8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101555-5C4D-A64F-9921-13F6CBF76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94FD-04AF-4340-AFD3-B31A664ED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14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601347-EEE6-9E45-B672-FBDFB7569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C0E7E9-F047-6248-96FD-115CBFF4D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EA26C7-CD27-1D42-8B04-A6650BA04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16A-5743-2842-8E20-B64E06372100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620162-5C9D-1C4E-8FC6-7933829E4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AA6059-FA3B-E04C-8FC6-504EDAE6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94FD-04AF-4340-AFD3-B31A664ED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47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6D6B5E-EB16-EB42-9ECB-85D1B70C7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81396E-2C83-3C4E-813A-9EF5ABC52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2125AC-6072-FA41-ACF8-9A8DC8F60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16A-5743-2842-8E20-B64E06372100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40A196-7565-6D49-B472-2FCC36D2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609E5D-79C4-0046-B6B0-C075CFD17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94FD-04AF-4340-AFD3-B31A664ED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62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4B8444-4546-2041-B2C0-019E9818F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FD8533-C872-DF44-981A-DC6A8FD8E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15F31B5-3AA7-BC40-8F50-97C4F536C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322F77-C111-7F4E-A214-D17378045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16A-5743-2842-8E20-B64E06372100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ADED8B-4B2E-CD40-BD03-E4D3AB630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B10FB8-54E1-0E4B-A9A2-A1536E088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94FD-04AF-4340-AFD3-B31A664ED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934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7C8C4-345A-3844-AFEF-E589A4824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22DF39F-CE3F-0747-A064-EE1233BC5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C8028F4-5396-4C47-AE71-6153D5FE7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BA3130B-30CA-6F4F-970B-AB9ED00830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C01E40C-417A-D445-9EC4-A4DD304CA9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7BE956-2952-0E40-9253-8C62FF886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16A-5743-2842-8E20-B64E06372100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D2BC29E-6633-AA40-9EE9-0B509FC4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A533538-46EB-8C49-926B-EF94C4F54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94FD-04AF-4340-AFD3-B31A664ED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57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3DE3CB-CEC9-F447-B54B-FAFC6530E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23CA421-E1A2-884D-9A04-6D67089C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16A-5743-2842-8E20-B64E06372100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CAEC704-3F15-4248-9885-A0F6FCE45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AF23F9C-691B-5242-833B-D4847F298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94FD-04AF-4340-AFD3-B31A664ED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27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AA9176A-D6CC-794C-9F8D-DCF498774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16A-5743-2842-8E20-B64E06372100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8CABE7E-E749-4946-A307-47DE70D93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B101A5A-3BA4-F043-94E3-CE9CC572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94FD-04AF-4340-AFD3-B31A664ED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5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16E3FB-836E-474A-9B78-54CAF3421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100E03-0D00-9148-9396-99899D863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634BB3-8614-A644-8B1F-F0C06F884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C5C2EF-3207-AF4F-B2C8-24D90FB56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16A-5743-2842-8E20-B64E06372100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978535-FABB-3743-A917-14757A425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F68AEC-3BB4-1C46-B739-EDDC0EA90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94FD-04AF-4340-AFD3-B31A664ED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32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18DF7B-DBA9-1E46-A668-EF1BF95B2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0258C0C-F63D-9540-A47B-B99D2E0ACF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F97835-0858-7C4E-941D-E19EDE7DD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3EFDDC5-BBBA-E044-A5FD-236EE9012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16A-5743-2842-8E20-B64E06372100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A4352E-A62A-6140-9B32-AFC9AA983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AF4D21-DF23-E94F-8C03-25F07EACA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94FD-04AF-4340-AFD3-B31A664ED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80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636A6C-06C7-A249-ACAC-7E216DC2B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DC2242-150F-764B-8248-9341BF624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E80C00-419B-7E42-AC49-79E525ED07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6616A-5743-2842-8E20-B64E06372100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456D5D-DB1C-8344-8674-B05D6668AF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406672-6C4C-9245-9E9C-0FA7E343F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94FD-04AF-4340-AFD3-B31A664ED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40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aes99@yandex.r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5DFB01-DB66-7D4A-BEB2-8FD9C75B7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215" y="1628078"/>
            <a:ext cx="10292575" cy="2796281"/>
          </a:xfrm>
        </p:spPr>
        <p:txBody>
          <a:bodyPr>
            <a:noAutofit/>
          </a:bodyPr>
          <a:lstStyle/>
          <a:p>
            <a:r>
              <a:rPr lang="ru-RU" sz="4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Внутридисциплинарный</a:t>
            </a:r>
            <a:r>
              <a:rPr lang="ru-RU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дискурс российской экономической науки в современных условиях</a:t>
            </a:r>
            <a:br>
              <a:rPr lang="ru-RU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4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3E12B5-CC5F-3B48-B6F7-3B06BEF94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17882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А.Е.Шаститко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экономических наук, профессор, заведующий кафедрой конкурентной и промышленной политики экономического факультета МГУ имени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М.В.Ломоносова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директор центра исследований конкуренции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экномического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регулирования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РАНХиГС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601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2EE808-88A7-BC41-9783-83BDE057F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223021"/>
            <a:ext cx="12009863" cy="10928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позитивного взаимодействия НИП с учетом специфики российской экономики-1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F074E1-7D05-3240-93AA-24A8D66EA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1828800"/>
            <a:ext cx="11329639" cy="477272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Экономическая организация в сфере производства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труб большого диаметра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магистральных газопроводов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Голованова, 2014), (Голованова,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2016),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Шабалов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Филиппова, 2018),  (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Menard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Shabalov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Shastitko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2021) и т.д.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Двусторонняя монополия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распространенность и неприменимость рекомендаций коллег по НИЭТ из международного дискурса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Павлова, 2017), (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Shastitko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Menard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Pavlova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2018)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Антимонопольные исключения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России для отношений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поводу прав на РИД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 в ногу со всеми)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Курдин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2012, 2014),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Курдин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2017), [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2013) и т.д.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360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2EE808-88A7-BC41-9783-83BDE057F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223021"/>
            <a:ext cx="12009863" cy="10928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позитивного взаимодействия НИП с учетом специфики российской экономики -2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F074E1-7D05-3240-93AA-24A8D66EA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932" y="1739590"/>
            <a:ext cx="11530361" cy="4861932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Химера российского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антитраста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2011),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Ионкина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2021)  и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пикалевский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синдром»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2012)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Недискриинационный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 к изолированному газопроводу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Курдин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Филиппова, 2020)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ослабления наказания за участие в картеле (модифицированная модель для соглашений о кооперации с учетом ошибок первого рода со стороны регулятора) (Павлова,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2014), (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Yusupova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2017)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Бьюкененовские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товары в сфере производства ЦКК-957 (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Shastitko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Markova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Morozov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2022 )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716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5B281E2-6E38-474A-8BEA-AC0FA742B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07" y="1895706"/>
            <a:ext cx="10305585" cy="2642839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будущем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внутридисциплинарного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дискурса российской экономической науки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78351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1ACED24-2271-374B-AB7F-9BDF953A145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2166" y="702526"/>
            <a:ext cx="10928196" cy="5931791"/>
          </a:xfrm>
        </p:spPr>
        <p:txBody>
          <a:bodyPr>
            <a:noAutofit/>
          </a:bodyPr>
          <a:lstStyle/>
          <a:p>
            <a:pPr indent="450215" algn="just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ризнание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конвенциальное - 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множественности исследовательских традиций (концептуальное разнообразие)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рамках одной дисциплинарной области как устойчивого (а не переходного) состояния на основе кооперативного двустороннего взаимодействия.</a:t>
            </a:r>
          </a:p>
          <a:p>
            <a:pPr indent="450215" algn="just">
              <a:lnSpc>
                <a:spcPct val="100000"/>
              </a:lnSpc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аличие фильтров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обеспечивающих поддержание необходимых стандартов, для формирования полноценного дискурса как элемент управления вниманием его индивидуальных участников (необходимый элемент навигации по дисциплинарной области).  </a:t>
            </a:r>
          </a:p>
          <a:p>
            <a:pPr indent="450215" algn="just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естирование и развитие 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потенциала обволакивания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различных НИП (не только неоклассической) как способа развития защитного пояса соответствующей НИП.</a:t>
            </a:r>
          </a:p>
        </p:txBody>
      </p:sp>
    </p:spTree>
    <p:extLst>
      <p:ext uri="{BB962C8B-B14F-4D97-AF65-F5344CB8AC3E}">
        <p14:creationId xmlns:p14="http://schemas.microsoft.com/office/powerpoint/2010/main" val="1700653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8689A0-F3EC-F246-95B5-98DA70194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D12ADC-6B3D-8643-9004-3084E4541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166" y="1204332"/>
            <a:ext cx="10751634" cy="4972631"/>
          </a:xfrm>
        </p:spPr>
        <p:txBody>
          <a:bodyPr/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азвитие научного экономического знания на основе формирования исследовательских коалиций (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приоритезация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общего в коммуникациях с неакадемическим сообществом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подходов к фундаментальному высшему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экономическому образованию на основе идеи о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многопрограммности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(концептуального разнообразия)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но с использованием одного профессионального метаязыка в ответ на множащиеся претензии к отрыву самого образования от вызовов времени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612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26D1A0C-B260-D843-A14D-E97A62804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69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aes99@yandex.ru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33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C8F92A-FAE7-9345-98C7-31A1A66FB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05404F-CBCD-D541-B373-B84D050C3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6205" y="1690688"/>
            <a:ext cx="9244362" cy="4486275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Структурные альтернативы организации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внутридисциплинарного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дискурса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Фундаменталисты, функционалисты и характер внешнего спроса на научные знания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будущем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внутридисциплинарного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дискурса российской экономической науки</a:t>
            </a:r>
          </a:p>
        </p:txBody>
      </p:sp>
    </p:spTree>
    <p:extLst>
      <p:ext uri="{BB962C8B-B14F-4D97-AF65-F5344CB8AC3E}">
        <p14:creationId xmlns:p14="http://schemas.microsoft.com/office/powerpoint/2010/main" val="3025858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01DCC2C-9450-E24F-B90F-10618A1D9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585" y="1739590"/>
            <a:ext cx="10573215" cy="310004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Структурные альтернативы организации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внутридисциплинарного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дискурса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Тутов,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2021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b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33578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BAA1722-E698-F244-9C7D-A875E5FC1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замечать друг друга</a:t>
            </a:r>
            <a:r>
              <a:rPr lang="ru-RU" sz="4000" b="1" dirty="0">
                <a:effectLst/>
              </a:rPr>
              <a:t> </a:t>
            </a:r>
            <a:endParaRPr lang="ru-RU" sz="4000" b="1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E1438D-395D-9C4D-BA85-D582CC647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898" y="1690688"/>
            <a:ext cx="10918902" cy="448627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Изолированность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 исследования, категориального аппарата,  классиков  («лидеры мнений»)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золированные обмены идеями на страницах журналов и конференциях</a:t>
            </a:r>
          </a:p>
          <a:p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«…то что они исследуют, к экономической науке отношения не имеет…»</a:t>
            </a:r>
            <a:r>
              <a:rPr lang="ru-RU" dirty="0">
                <a:effectLst/>
              </a:rPr>
              <a:t> </a:t>
            </a:r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погружения в предмет оценки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 на изолированность: нормативные выводы и связи через «внешний мир»</a:t>
            </a:r>
          </a:p>
        </p:txBody>
      </p:sp>
    </p:spTree>
    <p:extLst>
      <p:ext uri="{BB962C8B-B14F-4D97-AF65-F5344CB8AC3E}">
        <p14:creationId xmlns:p14="http://schemas.microsoft.com/office/powerpoint/2010/main" val="2476106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E5168D-2771-7B40-85C6-ABA71C2B6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591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Односторонние связи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ED36A0-050F-B448-B1C4-329D4608C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712" y="1237785"/>
            <a:ext cx="10785088" cy="493917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Преимущественно односторонняя критика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Позитивные связи если и есть, то постфактум (эффекты обволакивания)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Гетеродоксия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разнообразная (особенно НАТ, ИИ, НМ) и критикующая сторона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Неоклассика – критикуемая (проблема гиперболизации значения неоклассики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Аузан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Мальцев,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Курдин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карикатурные объекты критики)</a:t>
            </a:r>
          </a:p>
        </p:txBody>
      </p:sp>
    </p:spTree>
    <p:extLst>
      <p:ext uri="{BB962C8B-B14F-4D97-AF65-F5344CB8AC3E}">
        <p14:creationId xmlns:p14="http://schemas.microsoft.com/office/powerpoint/2010/main" val="1268546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58E5F9-5D63-7B4E-A8A6-6843F1330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Двусторонние связи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57C0FE-B228-C346-AAED-592FDD114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Взаимное признание в рамках дисциплинарной области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сценария:</a:t>
            </a:r>
          </a:p>
          <a:p>
            <a:pPr lvl="1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Конфликтный (пример: побочные эффекты спора о методе в конце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века)</a:t>
            </a:r>
          </a:p>
          <a:p>
            <a:pPr lvl="1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Кооперативный</a:t>
            </a:r>
          </a:p>
          <a:p>
            <a:pPr marL="228600" lvl="1">
              <a:spcBef>
                <a:spcPts val="100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роли личности в истории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внутридисциплинарного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дискурса: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Коуз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1993]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 [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Уильямсон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1996]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[Klein, 2010]: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НАТ+НИЭТ</a:t>
            </a:r>
          </a:p>
          <a:p>
            <a:pPr lvl="1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614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F412826-C6DE-7F4B-B287-92B42A316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820" y="2698595"/>
            <a:ext cx="10260980" cy="1962615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Фундаменталисты, функционалисты и характер внешнего спроса на научные знания</a:t>
            </a:r>
            <a:b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074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231EFD-CEE1-BE4B-92DC-6ADE1A274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86604"/>
            <a:ext cx="9065941" cy="95118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43D5DB-97BB-E34E-AB55-7D1CE32BD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Пигувианство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слабая форма регуляторного фундаментализма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Коузианство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функционализм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Либеральный фундаментализм = рыночный фундаментализм</a:t>
            </a:r>
          </a:p>
        </p:txBody>
      </p:sp>
    </p:spTree>
    <p:extLst>
      <p:ext uri="{BB962C8B-B14F-4D97-AF65-F5344CB8AC3E}">
        <p14:creationId xmlns:p14="http://schemas.microsoft.com/office/powerpoint/2010/main" val="2629447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074" y="213451"/>
            <a:ext cx="10582506" cy="152390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Пигувианство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коузианство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рыночный фундаментализм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F52BEC-0F39-4A3F-8785-5CC20ADA47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5727" y="3559455"/>
            <a:ext cx="6944694" cy="18862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2F3E330-8E3B-4920-A348-22F7FC27A4E0}"/>
              </a:ext>
            </a:extLst>
          </p:cNvPr>
          <p:cNvSpPr txBox="1"/>
          <p:nvPr/>
        </p:nvSpPr>
        <p:spPr>
          <a:xfrm>
            <a:off x="2112941" y="5457126"/>
            <a:ext cx="6867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А.Е., Павлова Н.С. (2022)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Коузианство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пигувианства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идеи, ценности, перспективы // Вопросы экономики, 2022, № 1, с. 23-46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2A79F1-0089-4693-9B96-0B1F811F1AEC}"/>
              </a:ext>
            </a:extLst>
          </p:cNvPr>
          <p:cNvSpPr txBox="1"/>
          <p:nvPr/>
        </p:nvSpPr>
        <p:spPr>
          <a:xfrm>
            <a:off x="324006" y="2472267"/>
            <a:ext cx="322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Пигувианство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Коузианство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FEB2DE-309E-4F47-8C7B-A1FD9CBFE889}"/>
              </a:ext>
            </a:extLst>
          </p:cNvPr>
          <p:cNvSpPr txBox="1"/>
          <p:nvPr/>
        </p:nvSpPr>
        <p:spPr>
          <a:xfrm>
            <a:off x="4955670" y="2472267"/>
            <a:ext cx="6705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Пигувианство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Коузианство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Либеральный фундаментализм</a:t>
            </a: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6FF8AFA4-B70C-4482-BB03-FA9FB171A9B6}"/>
              </a:ext>
            </a:extLst>
          </p:cNvPr>
          <p:cNvCxnSpPr>
            <a:cxnSpLocks/>
          </p:cNvCxnSpPr>
          <p:nvPr/>
        </p:nvCxnSpPr>
        <p:spPr>
          <a:xfrm>
            <a:off x="3489057" y="2656933"/>
            <a:ext cx="12272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 descr="Флажок со сплошной заливкой">
            <a:extLst>
              <a:ext uri="{FF2B5EF4-FFF2-40B4-BE49-F238E27FC236}">
                <a16:creationId xmlns:a16="http://schemas.microsoft.com/office/drawing/2014/main" id="{582D77EB-04FF-4A7F-AC62-7FDB49C2E9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75804" y="2853057"/>
            <a:ext cx="494374" cy="494374"/>
          </a:xfrm>
          <a:prstGeom prst="rect">
            <a:avLst/>
          </a:prstGeom>
        </p:spPr>
      </p:pic>
      <p:pic>
        <p:nvPicPr>
          <p:cNvPr id="23" name="Рисунок 22" descr="Закрыть со сплошной заливкой">
            <a:extLst>
              <a:ext uri="{FF2B5EF4-FFF2-40B4-BE49-F238E27FC236}">
                <a16:creationId xmlns:a16="http://schemas.microsoft.com/office/drawing/2014/main" id="{0C1A0F8F-69A5-4618-A995-26C875C04B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717677" y="2860491"/>
            <a:ext cx="494374" cy="49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4561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7240</TotalTime>
  <Words>709</Words>
  <Application>Microsoft Macintosh PowerPoint</Application>
  <PresentationFormat>Широкоэкранный</PresentationFormat>
  <Paragraphs>53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Тема Office</vt:lpstr>
      <vt:lpstr>Внутридисциплинарный дискурс российской экономической науки в современных условиях </vt:lpstr>
      <vt:lpstr>Содержание</vt:lpstr>
      <vt:lpstr>1. Структурные альтернативы организации внутридисциплинарного дискурса [Тутов, Шаститко, 2021] </vt:lpstr>
      <vt:lpstr>Не замечать друг друга </vt:lpstr>
      <vt:lpstr>Односторонние связи</vt:lpstr>
      <vt:lpstr>Двусторонние связи</vt:lpstr>
      <vt:lpstr>2. Фундаменталисты, функционалисты и характер внешнего спроса на научные знания </vt:lpstr>
      <vt:lpstr>Уточнения</vt:lpstr>
      <vt:lpstr>Пигувианство, коузианство, рыночный фундаментализм</vt:lpstr>
      <vt:lpstr>Примеры позитивного взаимодействия НИП с учетом специфики российской экономики-1</vt:lpstr>
      <vt:lpstr>Примеры позитивного взаимодействия НИП с учетом специфики российской экономики -2</vt:lpstr>
      <vt:lpstr>3. О будущем внутридисциплинарного дискурса российской экономической науки </vt:lpstr>
      <vt:lpstr>Презентация PowerPoint</vt:lpstr>
      <vt:lpstr> </vt:lpstr>
      <vt:lpstr>Спасибо за внимание! aes99@yandex.ru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Внутридисциплинарный дискурс российской экономической науки в современных условиях </dc:title>
  <dc:creator>Microsoft Office User</dc:creator>
  <cp:lastModifiedBy>Microsoft Office User</cp:lastModifiedBy>
  <cp:revision>15</cp:revision>
  <dcterms:created xsi:type="dcterms:W3CDTF">2023-10-12T06:52:12Z</dcterms:created>
  <dcterms:modified xsi:type="dcterms:W3CDTF">2023-10-24T06:38:53Z</dcterms:modified>
</cp:coreProperties>
</file>