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4" r:id="rId8"/>
    <p:sldId id="262" r:id="rId9"/>
    <p:sldId id="26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81"/>
  </p:normalViewPr>
  <p:slideViewPr>
    <p:cSldViewPr snapToGrid="0" snapToObjects="1">
      <p:cViewPr varScale="1">
        <p:scale>
          <a:sx n="114" d="100"/>
          <a:sy n="114" d="100"/>
        </p:scale>
        <p:origin x="4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ED481F-660B-CF4F-8F21-66320AD9AA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616A1D4-25B6-6744-9413-9773899A94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7BDEED-B4C0-A34E-B971-B2E918376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DB69E-AAA5-8C47-AD87-9CEA381AA429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AC2FD6-02CE-0448-B56C-9B8C69126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2C9C7A-7ED9-424E-8415-265512FB2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5097-1EE8-4D45-BC3C-5050E975DE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31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C906D7-2A20-1741-8682-851BB3C52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6804380-E087-D34F-A140-00E70301B0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1AAA28-8B5E-C84A-939E-4738F52B0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DB69E-AAA5-8C47-AD87-9CEA381AA429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0E668D-45D7-AA4D-9351-F5ECCBA88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4AC302-0BFF-1A47-8919-FCC9A5BFD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5097-1EE8-4D45-BC3C-5050E975DE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35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0C087F6-4500-8346-9292-416E785122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DF77AAE-07D7-5343-8F92-59E6787C52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1B224B-6911-B848-8624-FB6867675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DB69E-AAA5-8C47-AD87-9CEA381AA429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BC8449-B6D7-2D40-989A-280DA3432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782C8D-FB49-624F-9C19-378CCCCA5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5097-1EE8-4D45-BC3C-5050E975DE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42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BF13E1-3737-AD49-A75D-7812F2016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E1CF57-1A70-5548-B956-83C26DB54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A893F9-F6AF-514D-8E1E-FDE682455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DB69E-AAA5-8C47-AD87-9CEA381AA429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4D13DB-8F76-8F4B-A6A9-8B257D5C4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42CFCB-56BA-2140-8846-992DCF844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5097-1EE8-4D45-BC3C-5050E975DE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751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C15699-AD17-C84F-8661-2220BD4C7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D41B10C-3A33-7648-8DA8-EBB06A56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EB5338-5156-3044-AB13-20C94C2BD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DB69E-AAA5-8C47-AD87-9CEA381AA429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AB78BA5-DB0E-C74D-A5ED-0197722E3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500DA4-BC5D-A24C-9992-A11E86741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5097-1EE8-4D45-BC3C-5050E975DE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605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5139E6-BC30-0B49-BD7E-85DB36923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A981A4-1AD5-C844-9CC5-3CA60360A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CF43C4F-C309-E842-A1C6-A667F28189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2C75EDE-DD2D-3346-B305-F43A30510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DB69E-AAA5-8C47-AD87-9CEA381AA429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EFB5790-AD23-A24B-A402-4AAB7A42F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9F1CE8B-7E5C-F24A-86EE-D5B5186EF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5097-1EE8-4D45-BC3C-5050E975DE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216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404C0D-91B6-1A45-A7C9-9CED62EF3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AED5D75-5434-5D4B-AA23-577B5ACF9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BD36606-9741-8545-A078-EA1885B516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2B76570-823B-9C47-8D43-FA562BC02B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3AEABA9-5779-9741-9C79-70ECE94CF3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AF4D001-4028-1F45-A072-F2EE643D0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DB69E-AAA5-8C47-AD87-9CEA381AA429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19E3C94-C1E8-0F4B-9DD7-349A23F0B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38EE328-823A-524A-9396-C383E0C55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5097-1EE8-4D45-BC3C-5050E975DE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7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95AC51-E5DD-AE47-B0D3-7DAA45AEA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BA46188-1342-FC4E-8874-9B3FE9479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DB69E-AAA5-8C47-AD87-9CEA381AA429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4257B71-E988-6545-9248-F4C7DB8C1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0D12080-ECB3-184A-8B05-C925242F9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5097-1EE8-4D45-BC3C-5050E975DE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999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003B150-F2E1-334D-B948-A98764B5D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DB69E-AAA5-8C47-AD87-9CEA381AA429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8A5EA43-BFFF-AB4F-BD9F-CB70292CD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5B9E1BE-2F27-E949-9D1D-F373CFBD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5097-1EE8-4D45-BC3C-5050E975DE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256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E53A68-2C85-5049-ACA1-2F18BD948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A2EE57-42F0-C643-B7E4-34027BF82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A715F76-4CE4-2C4F-A8D0-0607FC36FB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3DEF39E-7E86-3641-AC77-E6761AE48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DB69E-AAA5-8C47-AD87-9CEA381AA429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DB5AF88-07D6-3846-AEA1-51D1A8B4D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EC6E981-6506-8749-AAB3-BC6E72246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5097-1EE8-4D45-BC3C-5050E975DE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23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6BDAC1-292E-E742-AA24-2FBFE52E7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54B2448-DB31-3C40-B7D7-1872A2B66C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704C2FC-7EEC-8846-9FB2-8DADA645DD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CFD4D7-77A3-C444-BC21-119A903C7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DB69E-AAA5-8C47-AD87-9CEA381AA429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E2AF123-8D71-B541-A23B-59474C619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CE2871A-51DF-F14B-AFB0-0DF801E92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5097-1EE8-4D45-BC3C-5050E975DE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128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E653D1-004F-DE44-B0FE-E49B8C73E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30BA67F-6FDE-9A4A-8479-4940A9C9BE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BC828A-241A-EC47-BAC0-2FE9BA448C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DB69E-AAA5-8C47-AD87-9CEA381AA429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CA6A6C-D7C5-C84A-8B74-F3FF3BA7CE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F1589D8-3B3D-3C40-8DF5-92987C7BE3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C5097-1EE8-4D45-BC3C-5050E975DE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797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aedd@mail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91E059-3C93-4B4A-B73A-932B6B5EB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31765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b="1" i="0" u="none" strike="noStrike" dirty="0">
                <a:effectLst/>
                <a:latin typeface="Rubik"/>
              </a:rPr>
              <a:t>Новое экономическое мышление: риторика </a:t>
            </a:r>
            <a:r>
              <a:rPr lang="ru-RU" sz="2700" b="1" i="0" u="none" strike="noStrike" dirty="0" err="1">
                <a:effectLst/>
                <a:latin typeface="Rubik"/>
              </a:rPr>
              <a:t>институционализма</a:t>
            </a:r>
            <a:r>
              <a:rPr lang="ru-RU" sz="2700" b="1" i="0" u="none" strike="noStrike" dirty="0">
                <a:effectLst/>
                <a:latin typeface="Rubik"/>
              </a:rPr>
              <a:t>. Обсуждение книги Данилы Раскова</a:t>
            </a:r>
            <a:br>
              <a:rPr lang="ru-RU" sz="2700" b="1" i="0" u="none" strike="noStrike" dirty="0">
                <a:effectLst/>
                <a:latin typeface="Rubik"/>
              </a:rPr>
            </a:br>
            <a:r>
              <a:rPr lang="ru-RU" sz="2700" b="1" i="0" u="none" strike="noStrike" dirty="0">
                <a:effectLst/>
                <a:latin typeface="Rubik"/>
              </a:rPr>
              <a:t>Московская высшая школа социальных и экономических наук</a:t>
            </a:r>
            <a:br>
              <a:rPr lang="ru-RU" sz="2700" b="1" i="0" u="none" strike="noStrike" dirty="0">
                <a:effectLst/>
                <a:latin typeface="Rubik"/>
              </a:rPr>
            </a:br>
            <a:r>
              <a:rPr lang="ru-RU" sz="2700" b="1" i="0" u="none" strike="noStrike" dirty="0">
                <a:effectLst/>
                <a:latin typeface="Rubik"/>
              </a:rPr>
              <a:t>12 ноября 2024 год</a:t>
            </a:r>
            <a:br>
              <a:rPr lang="ru-RU" sz="2700" b="1" i="0" u="none" strike="noStrike" dirty="0">
                <a:effectLst/>
                <a:latin typeface="Rubik"/>
              </a:rPr>
            </a:br>
            <a:br>
              <a:rPr lang="ru-RU" b="1" i="0" u="none" strike="noStrike" dirty="0">
                <a:solidFill>
                  <a:srgbClr val="FFFFFF"/>
                </a:solidFill>
                <a:effectLst/>
                <a:highlight>
                  <a:srgbClr val="000000"/>
                </a:highlight>
                <a:latin typeface="Rubik"/>
              </a:rPr>
            </a:b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Заметки на полях книги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Д.Е.Раскова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«Риторика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институционализма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9AED69B-4B41-6349-9EAF-50CECB11DE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94577"/>
            <a:ext cx="9144000" cy="1655762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А.Е.Шаститко</a:t>
            </a:r>
            <a:r>
              <a:rPr lang="ru-RU" dirty="0"/>
              <a:t>,</a:t>
            </a:r>
          </a:p>
          <a:p>
            <a:r>
              <a:rPr lang="ru-RU" dirty="0"/>
              <a:t>Д.э.н., профессор, заведующий кафедрой конкурентной и промышленной политики экономического факультета МГУ имени </a:t>
            </a:r>
            <a:r>
              <a:rPr lang="ru-RU" dirty="0" err="1"/>
              <a:t>М.В.Ломоносова</a:t>
            </a:r>
            <a:r>
              <a:rPr lang="ru-RU" dirty="0"/>
              <a:t>, директор Центра исследований конкуренции и экономического регулирования </a:t>
            </a:r>
            <a:r>
              <a:rPr lang="ru-RU" dirty="0" err="1"/>
              <a:t>РАНХиГС</a:t>
            </a:r>
            <a:r>
              <a:rPr lang="ru-RU" dirty="0"/>
              <a:t> при Президенте РФ</a:t>
            </a:r>
          </a:p>
          <a:p>
            <a:r>
              <a:rPr lang="en-US" dirty="0">
                <a:hlinkClick r:id="rId2"/>
              </a:rPr>
              <a:t>saedd@mail.ru</a:t>
            </a:r>
            <a:r>
              <a:rPr lang="en-US" dirty="0"/>
              <a:t>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7514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516EB6-65E9-4F44-8CC2-1DC88ED98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19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Общие суждения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57D8F0-40EA-1546-8E1B-78FEBD161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537" y="1333850"/>
            <a:ext cx="11563814" cy="4944286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книге - живая экономическая наука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XX-XXI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лицах. Это само по себе ценно.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Мощный импульс для рефлексии, в том числе в связи с несогласием с идеями, которые представлены в книге.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Очень полезно с точки зрения методологии экономической науки вообще и нового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институционализма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в частности.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Особенно поучительно для студентов, начинающих исследователей и тех, кто «застрял» в узкоспециализированных исследованиях в сфере высокой теории либо приземленной эмпирике…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Новое прочтение теории «трех фильтров» – синтаксического, семантического и прагматического.</a:t>
            </a:r>
          </a:p>
        </p:txBody>
      </p:sp>
    </p:spTree>
    <p:extLst>
      <p:ext uri="{BB962C8B-B14F-4D97-AF65-F5344CB8AC3E}">
        <p14:creationId xmlns:p14="http://schemas.microsoft.com/office/powerpoint/2010/main" val="2274613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E1689E-6E8D-6749-9A3C-45DDCB25C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384" y="19438"/>
            <a:ext cx="11364686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Что из того, что есть в книге, хотелось бы обсудить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(1)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E92A6F-354C-DC4E-B890-B39301FA3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571" y="1360449"/>
            <a:ext cx="11864897" cy="4736049"/>
          </a:xfrm>
        </p:spPr>
        <p:txBody>
          <a:bodyPr>
            <a:noAutofit/>
          </a:bodyPr>
          <a:lstStyle/>
          <a:p>
            <a:r>
              <a:rPr lang="ru-RU" dirty="0"/>
              <a:t>Что из методологии науки применимо к экономической науке в порядке </a:t>
            </a:r>
            <a:r>
              <a:rPr lang="ru-RU" dirty="0" err="1"/>
              <a:t>саморефлексии</a:t>
            </a:r>
            <a:r>
              <a:rPr lang="ru-RU" dirty="0"/>
              <a:t>? Риторическая концепция метода? Похоже на новое издание методологического нигилизма(анархизма) </a:t>
            </a:r>
            <a:r>
              <a:rPr lang="ru-RU" dirty="0" err="1"/>
              <a:t>Фейерабенда</a:t>
            </a:r>
            <a:r>
              <a:rPr lang="ru-RU" dirty="0"/>
              <a:t>…</a:t>
            </a:r>
          </a:p>
          <a:p>
            <a:r>
              <a:rPr lang="ru-RU" dirty="0"/>
              <a:t>Способы организации </a:t>
            </a:r>
            <a:r>
              <a:rPr lang="ru-RU" dirty="0" err="1"/>
              <a:t>внутридисциплинарного</a:t>
            </a:r>
            <a:r>
              <a:rPr lang="ru-RU" dirty="0"/>
              <a:t> дискурса (Тутов, </a:t>
            </a:r>
            <a:r>
              <a:rPr lang="ru-RU" dirty="0" err="1"/>
              <a:t>Шаститко</a:t>
            </a:r>
            <a:r>
              <a:rPr lang="ru-RU" dirty="0"/>
              <a:t>, 2021</a:t>
            </a:r>
            <a:r>
              <a:rPr lang="en-US" dirty="0"/>
              <a:t>; </a:t>
            </a:r>
            <a:r>
              <a:rPr lang="ru-RU" dirty="0" err="1"/>
              <a:t>Шаститко</a:t>
            </a:r>
            <a:r>
              <a:rPr lang="ru-RU" dirty="0"/>
              <a:t>, 2024)… в рамках экономической науки как множества научно-исследовательских программ по </a:t>
            </a:r>
            <a:r>
              <a:rPr lang="ru-RU" dirty="0" err="1"/>
              <a:t>Лакатосу</a:t>
            </a:r>
            <a:r>
              <a:rPr lang="ru-RU" dirty="0"/>
              <a:t> (НИП).</a:t>
            </a:r>
          </a:p>
          <a:p>
            <a:r>
              <a:rPr lang="ru-RU" dirty="0"/>
              <a:t>А разговор, (естественно, двусторонний), </a:t>
            </a:r>
            <a:r>
              <a:rPr lang="ru-RU" dirty="0" err="1"/>
              <a:t>дискурсивность</a:t>
            </a:r>
            <a:r>
              <a:rPr lang="ru-RU" dirty="0"/>
              <a:t> – «наведение мостов» (</a:t>
            </a:r>
            <a:r>
              <a:rPr lang="ru-RU" dirty="0" err="1"/>
              <a:t>Шаститко</a:t>
            </a:r>
            <a:r>
              <a:rPr lang="ru-RU" dirty="0"/>
              <a:t>, 2024) – полезно для обсуждение вопросов построения экономического образования (по крайней мере, для ведущих экономических факультетов)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2000" dirty="0"/>
              <a:t>*</a:t>
            </a:r>
            <a:r>
              <a:rPr lang="ru-RU" sz="2000" dirty="0"/>
              <a:t>Здесь и далее - малая часть того, что заслуживает внимания.</a:t>
            </a:r>
          </a:p>
        </p:txBody>
      </p:sp>
    </p:spTree>
    <p:extLst>
      <p:ext uri="{BB962C8B-B14F-4D97-AF65-F5344CB8AC3E}">
        <p14:creationId xmlns:p14="http://schemas.microsoft.com/office/powerpoint/2010/main" val="1207901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67EB81-F8F1-6042-949B-50C10A51D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008" y="-62386"/>
            <a:ext cx="11685319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Что из того, что есть в книге, хотелось бы обсудить (2)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6A6EC8-CE15-EC4E-97C1-303F10671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444" y="1672682"/>
            <a:ext cx="11006254" cy="4526583"/>
          </a:xfrm>
        </p:spPr>
        <p:txBody>
          <a:bodyPr>
            <a:noAutofit/>
          </a:bodyPr>
          <a:lstStyle/>
          <a:p>
            <a:r>
              <a:rPr lang="ru-RU" dirty="0"/>
              <a:t>НИЭТ – не НИП (Тутов, </a:t>
            </a:r>
            <a:r>
              <a:rPr lang="ru-RU" dirty="0" err="1"/>
              <a:t>Шаститко</a:t>
            </a:r>
            <a:r>
              <a:rPr lang="ru-RU" dirty="0"/>
              <a:t>, 2017)… но из этого не следует, что работ по методологии НИЭТ не было… </a:t>
            </a:r>
            <a:r>
              <a:rPr lang="ru-RU" dirty="0" err="1"/>
              <a:t>Менар</a:t>
            </a:r>
            <a:r>
              <a:rPr lang="ru-RU" dirty="0"/>
              <a:t> (2001), Рихтера, </a:t>
            </a:r>
            <a:r>
              <a:rPr lang="ru-RU" dirty="0" err="1"/>
              <a:t>Фуруботна</a:t>
            </a:r>
            <a:r>
              <a:rPr lang="ru-RU" dirty="0"/>
              <a:t>, </a:t>
            </a:r>
            <a:r>
              <a:rPr lang="ru-RU" dirty="0" err="1"/>
              <a:t>Эггертссона</a:t>
            </a:r>
            <a:r>
              <a:rPr lang="en-US" dirty="0"/>
              <a:t> 2</a:t>
            </a:r>
            <a:r>
              <a:rPr lang="ru-RU" dirty="0"/>
              <a:t>5</a:t>
            </a:r>
            <a:r>
              <a:rPr lang="en-US" dirty="0"/>
              <a:t>-</a:t>
            </a:r>
            <a:r>
              <a:rPr lang="ru-RU" dirty="0"/>
              <a:t>35-летней давности? Или что-то иное имелось ввиду?</a:t>
            </a:r>
          </a:p>
          <a:p>
            <a:r>
              <a:rPr lang="ru-RU" dirty="0"/>
              <a:t>Разные взгляды новых </a:t>
            </a:r>
            <a:r>
              <a:rPr lang="ru-RU" dirty="0" err="1"/>
              <a:t>институционалистов</a:t>
            </a:r>
            <a:r>
              <a:rPr lang="ru-RU" dirty="0"/>
              <a:t> на «соседей» (</a:t>
            </a:r>
            <a:r>
              <a:rPr lang="ru-RU" dirty="0" err="1"/>
              <a:t>Коуз</a:t>
            </a:r>
            <a:r>
              <a:rPr lang="ru-RU" dirty="0"/>
              <a:t> </a:t>
            </a:r>
            <a:r>
              <a:rPr lang="en-US" dirty="0"/>
              <a:t>vs </a:t>
            </a:r>
            <a:r>
              <a:rPr lang="ru-RU" dirty="0"/>
              <a:t>Уильямсон)</a:t>
            </a:r>
          </a:p>
          <a:p>
            <a:r>
              <a:rPr lang="ru-RU" dirty="0"/>
              <a:t>Единый курс «ИЭ» возможен? На ЭФ МГУ пробовали в 90-е годы </a:t>
            </a:r>
            <a:r>
              <a:rPr lang="en-US" dirty="0"/>
              <a:t>XX </a:t>
            </a:r>
            <a:r>
              <a:rPr lang="ru-RU" dirty="0"/>
              <a:t>века. Получилось не очень хорошо. Сейчас в магистратуре курс «ИЭ», а по факту – НИЭТ более 25 лет. Возможно, время для ревизии?</a:t>
            </a:r>
          </a:p>
        </p:txBody>
      </p:sp>
    </p:spTree>
    <p:extLst>
      <p:ext uri="{BB962C8B-B14F-4D97-AF65-F5344CB8AC3E}">
        <p14:creationId xmlns:p14="http://schemas.microsoft.com/office/powerpoint/2010/main" val="2952297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099551-7F8D-7B46-8F54-ACED92B11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439"/>
            <a:ext cx="11987561" cy="11291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Что из того, что есть в книге, хотелось бы обсудить (3)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D2452C-257B-924F-8FD5-BBAD161C0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03614"/>
            <a:ext cx="12191999" cy="4660396"/>
          </a:xfrm>
        </p:spPr>
        <p:txBody>
          <a:bodyPr>
            <a:noAutofit/>
          </a:bodyPr>
          <a:lstStyle/>
          <a:p>
            <a:r>
              <a:rPr lang="ru-RU" dirty="0"/>
              <a:t>«Экономика классной доски» (с.159): Проблема не только (а, может, и не столько) в часах преподавания, сколько в метаязыке. Нет разговора без (минимального) взаимопонимания.</a:t>
            </a:r>
          </a:p>
          <a:p>
            <a:r>
              <a:rPr lang="ru-RU" dirty="0"/>
              <a:t>«По мелочи»: теорема </a:t>
            </a:r>
            <a:r>
              <a:rPr lang="ru-RU" dirty="0" err="1"/>
              <a:t>Коуза</a:t>
            </a:r>
            <a:r>
              <a:rPr lang="ru-RU" dirty="0"/>
              <a:t> не решила его проблему (с.160), а скорее создала и вынудила с ней бороться до конца жизни. Разве что привлекла больше внимания к идеям </a:t>
            </a:r>
            <a:r>
              <a:rPr lang="ru-RU" dirty="0" err="1"/>
              <a:t>Коуза</a:t>
            </a:r>
            <a:r>
              <a:rPr lang="ru-RU" dirty="0"/>
              <a:t> (?)</a:t>
            </a:r>
          </a:p>
          <a:p>
            <a:r>
              <a:rPr lang="ru-RU" dirty="0"/>
              <a:t>Уильямсон и неполные контракты – </a:t>
            </a:r>
            <a:r>
              <a:rPr lang="ru-RU" dirty="0" err="1"/>
              <a:t>дополняемость</a:t>
            </a:r>
            <a:r>
              <a:rPr lang="ru-RU" dirty="0"/>
              <a:t> с моделями в оптимизационной логике (а ля </a:t>
            </a:r>
            <a:r>
              <a:rPr lang="ru-RU" dirty="0" err="1"/>
              <a:t>Гроссманом-Харт</a:t>
            </a:r>
            <a:r>
              <a:rPr lang="ru-RU" dirty="0"/>
              <a:t>) (с.169)? …Там больше конкуренции, чем </a:t>
            </a:r>
            <a:r>
              <a:rPr lang="ru-RU" dirty="0" err="1"/>
              <a:t>дополняемости</a:t>
            </a:r>
            <a:r>
              <a:rPr lang="ru-RU" dirty="0"/>
              <a:t>. Хотя перевод базовых идей был. Пример - изолированный газопровод на Сахалине (Газпром </a:t>
            </a:r>
            <a:r>
              <a:rPr lang="en-US" dirty="0"/>
              <a:t>vs. </a:t>
            </a:r>
            <a:r>
              <a:rPr lang="ru-RU" dirty="0"/>
              <a:t>Роснефть)! (</a:t>
            </a:r>
            <a:r>
              <a:rPr lang="ru-RU" dirty="0" err="1"/>
              <a:t>Шаститко</a:t>
            </a:r>
            <a:r>
              <a:rPr lang="ru-RU" dirty="0"/>
              <a:t>, </a:t>
            </a:r>
            <a:r>
              <a:rPr lang="ru-RU" dirty="0" err="1"/>
              <a:t>Курдин</a:t>
            </a:r>
            <a:r>
              <a:rPr lang="ru-RU" dirty="0"/>
              <a:t>, Филиппова, 2020) </a:t>
            </a:r>
          </a:p>
          <a:p>
            <a:r>
              <a:rPr lang="ru-RU" dirty="0"/>
              <a:t>«Проблема уродливой принцессы» в концепции Уильямсона.  (</a:t>
            </a:r>
            <a:r>
              <a:rPr lang="ru-RU" dirty="0" err="1"/>
              <a:t>Шаститко</a:t>
            </a:r>
            <a:r>
              <a:rPr lang="ru-RU" dirty="0"/>
              <a:t>, 2022) Изящно и спорно!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51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8A3E53-7E94-6F42-823C-F83692DA1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49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Чего нет в книге, но хотелось бы обсудить в рамках предложенной темы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8653D2-F7F8-754B-A107-FEB33A10D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444" y="1650379"/>
            <a:ext cx="11285033" cy="4526583"/>
          </a:xfrm>
        </p:spPr>
        <p:txBody>
          <a:bodyPr/>
          <a:lstStyle/>
          <a:p>
            <a:r>
              <a:rPr lang="ru-RU" dirty="0"/>
              <a:t>Рефлексия о «новом слове» и новых подходах в институциональных исследованиях – Нобелевская премия – 2024 по экономике (</a:t>
            </a:r>
            <a:r>
              <a:rPr lang="ru-RU" dirty="0" err="1"/>
              <a:t>Аджемоглу</a:t>
            </a:r>
            <a:r>
              <a:rPr lang="ru-RU" dirty="0"/>
              <a:t>, Джонсон и Робинсон)</a:t>
            </a:r>
          </a:p>
          <a:p>
            <a:r>
              <a:rPr lang="ru-RU" dirty="0"/>
              <a:t>Концепция узкого коридора (</a:t>
            </a:r>
            <a:r>
              <a:rPr lang="ru-RU" dirty="0" err="1"/>
              <a:t>Аджемоглу</a:t>
            </a:r>
            <a:r>
              <a:rPr lang="ru-RU" dirty="0"/>
              <a:t>, Робинсон, 2019)</a:t>
            </a:r>
          </a:p>
          <a:p>
            <a:r>
              <a:rPr lang="ru-RU" dirty="0"/>
              <a:t>Связки теорий: </a:t>
            </a:r>
            <a:r>
              <a:rPr lang="ru-RU" dirty="0" err="1"/>
              <a:t>институционалисты</a:t>
            </a:r>
            <a:r>
              <a:rPr lang="ru-RU" dirty="0"/>
              <a:t> </a:t>
            </a:r>
            <a:r>
              <a:rPr lang="en-US" dirty="0"/>
              <a:t>vs</a:t>
            </a:r>
            <a:r>
              <a:rPr lang="ru-RU" dirty="0"/>
              <a:t>.</a:t>
            </a:r>
            <a:r>
              <a:rPr lang="en-US" dirty="0"/>
              <a:t> </a:t>
            </a:r>
            <a:r>
              <a:rPr lang="ru-RU" dirty="0" err="1"/>
              <a:t>институционалисты</a:t>
            </a:r>
            <a:endParaRPr lang="ru-RU" dirty="0"/>
          </a:p>
          <a:p>
            <a:r>
              <a:rPr lang="ru-RU" dirty="0"/>
              <a:t>Внимание к эмпирике, фактам, альтернативным оценкам </a:t>
            </a:r>
          </a:p>
          <a:p>
            <a:r>
              <a:rPr lang="ru-RU" dirty="0"/>
              <a:t>Функционализм и </a:t>
            </a:r>
            <a:r>
              <a:rPr lang="ru-RU" dirty="0" err="1"/>
              <a:t>фундаментализмы</a:t>
            </a:r>
            <a:r>
              <a:rPr lang="ru-RU" dirty="0"/>
              <a:t> (</a:t>
            </a:r>
            <a:r>
              <a:rPr lang="ru-RU" dirty="0" err="1"/>
              <a:t>Шаститко</a:t>
            </a:r>
            <a:r>
              <a:rPr lang="ru-RU" dirty="0"/>
              <a:t>, 2021</a:t>
            </a:r>
            <a:r>
              <a:rPr lang="en-US" dirty="0"/>
              <a:t>; </a:t>
            </a:r>
            <a:r>
              <a:rPr lang="ru-RU" dirty="0" err="1"/>
              <a:t>Шаститко</a:t>
            </a:r>
            <a:r>
              <a:rPr lang="ru-RU" dirty="0"/>
              <a:t>, Павлова, 2022, 2024)</a:t>
            </a:r>
          </a:p>
        </p:txBody>
      </p:sp>
    </p:spTree>
    <p:extLst>
      <p:ext uri="{BB962C8B-B14F-4D97-AF65-F5344CB8AC3E}">
        <p14:creationId xmlns:p14="http://schemas.microsoft.com/office/powerpoint/2010/main" val="4149989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AB0F1A-8237-0B4E-91CA-B7F84DDFC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420" y="3"/>
            <a:ext cx="11708780" cy="73597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Есть и вопросы разной степени серьезности…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83D585-8C75-3441-B77F-0556A8384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91017"/>
            <a:ext cx="12047034" cy="5631365"/>
          </a:xfrm>
        </p:spPr>
        <p:txBody>
          <a:bodyPr>
            <a:noAutofit/>
          </a:bodyPr>
          <a:lstStyle/>
          <a:p>
            <a:r>
              <a:rPr lang="ru-RU" sz="2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«На смену </a:t>
            </a:r>
            <a:r>
              <a:rPr lang="ru-RU" sz="2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подчинения разуму бессознательного </a:t>
            </a:r>
            <a:r>
              <a:rPr lang="ru-RU" sz="2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приходит концепция взаимопроникновения сознания и бессознательного» (с.28).  В чем проявляется подчинение бессознательного разуму? Как это доказано? Всегда и везде? Что означает взаимопроникновение на </a:t>
            </a:r>
            <a:r>
              <a:rPr lang="ru-RU" sz="2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операциональном</a:t>
            </a:r>
            <a:r>
              <a:rPr lang="ru-RU" sz="2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уровне?</a:t>
            </a:r>
          </a:p>
          <a:p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«…</a:t>
            </a:r>
            <a:r>
              <a:rPr lang="ru-RU" sz="2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возможно написать </a:t>
            </a:r>
            <a:r>
              <a:rPr lang="ru-RU" sz="2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такои</a:t>
            </a:r>
            <a:r>
              <a:rPr lang="ru-RU" sz="2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̆ </a:t>
            </a:r>
            <a:r>
              <a:rPr lang="ru-RU" sz="2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учебник, в котором были бы отражены все дискуссионные вопросы</a:t>
            </a:r>
            <a:r>
              <a:rPr lang="ru-RU" sz="2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материал бы представлялся с позиций разных экономических течений и отсутствовала бы единая методология? Возможно ли написать </a:t>
            </a:r>
            <a:r>
              <a:rPr lang="ru-RU" sz="2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такои</a:t>
            </a:r>
            <a:r>
              <a:rPr lang="ru-RU" sz="2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̆ безукоризненно </a:t>
            </a:r>
            <a:r>
              <a:rPr lang="ru-RU" sz="2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честныи</a:t>
            </a:r>
            <a:r>
              <a:rPr lang="ru-RU" sz="2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̆ учебник? Появление такого учебника, видимо, отвечало бы самым актуальным запросам» (с,37). Желательное невозможно? Или возможно только в режиме «рассказывания историй»?</a:t>
            </a:r>
          </a:p>
          <a:p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Тотемы и ритуальные практики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в экономической науке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всепроникающи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? (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Лейонхуфвуд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А. «Жизнь среди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эконов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», 1993).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Микроэконы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макроэконы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матэконы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междунароки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… А какие тотемы у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институционалистов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и как их называть?…</a:t>
            </a:r>
            <a:r>
              <a:rPr lang="ru-RU" sz="2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Недостаток методологии?</a:t>
            </a: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704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913079-1E89-8A47-BA52-79C5C71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689" y="19438"/>
            <a:ext cx="10361341" cy="661599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Литература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8ABFA1-9B21-CD4B-9E26-323E3F485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478" y="892097"/>
            <a:ext cx="11508060" cy="5284865"/>
          </a:xfrm>
        </p:spPr>
        <p:txBody>
          <a:bodyPr>
            <a:noAutofit/>
          </a:bodyPr>
          <a:lstStyle/>
          <a:p>
            <a:pPr algn="just"/>
            <a:r>
              <a:rPr lang="ru-RU" sz="2000" i="0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Павлова Н.С., </a:t>
            </a:r>
            <a:r>
              <a:rPr lang="ru-RU" sz="2000" i="0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Шаститко</a:t>
            </a:r>
            <a:r>
              <a:rPr lang="ru-RU" sz="2000" i="0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А.Е. </a:t>
            </a:r>
            <a:r>
              <a:rPr lang="ru-RU" sz="2000" b="1" i="0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Микрооснования</a:t>
            </a:r>
            <a:r>
              <a:rPr lang="ru-RU" sz="2000" b="1" i="0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доминирования фундаментализма в экономической политике: есть ли антидот? </a:t>
            </a:r>
            <a:r>
              <a:rPr lang="ru-RU" sz="2000" i="1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Вопросы экономики</a:t>
            </a:r>
            <a:r>
              <a:rPr lang="ru-RU" sz="2000" i="0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2024;(1):94-114.  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Тутов Л.А.,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Шаститко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А.Е. (2017)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Опыт предметной идентификации новой институциональной экономической теории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//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Вопросы философии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№6. С.63-73</a:t>
            </a:r>
          </a:p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Тутов Л.А.,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Шаститко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А.Е. (2021)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Метаязык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внутридисциплинарного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дискурса для научно-исследовательских программ: приглашение к разговору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//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Вопросы экономики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№4. С.96-115. </a:t>
            </a:r>
          </a:p>
          <a:p>
            <a:pPr algn="just"/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Шаститко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А. Е.,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Курдин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А. А., Филиппова И. Н.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Структурные альтернативы организации прокачки газа по изолированному трубопроводу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//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Журнал Новой экономической ассоциации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— 2020. — № 3. — С. 6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Шаститко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А. Е. (2021).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Пигувианство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против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коузианства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: кто кого?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//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Экономическая наука современной России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№ 3.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C. 49-57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Шаститко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А.Е., Павлова Н.С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Коузианство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против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пигувианства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: идеи, ценности, перспективы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  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//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Вопросы экономики.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2022;(1):23-46. </a:t>
            </a:r>
          </a:p>
          <a:p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Шаститко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А.Е.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Экономическое образование как зеркало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внутридисциплинарного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дискурса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  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Вопросы экономики.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2024;(1):137-153.  </a:t>
            </a:r>
            <a:r>
              <a:rPr lang="ru-RU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299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A678E3D-259A-684C-976E-6766BBDA0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0516" y="2687443"/>
            <a:ext cx="10283283" cy="1471961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b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aes@ranepa.ru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2526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5443</TotalTime>
  <Words>1050</Words>
  <Application>Microsoft Macintosh PowerPoint</Application>
  <PresentationFormat>Широкоэкранный</PresentationFormat>
  <Paragraphs>44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Rubik</vt:lpstr>
      <vt:lpstr>Тема Office</vt:lpstr>
      <vt:lpstr>      Новое экономическое мышление: риторика институционализма. Обсуждение книги Данилы Раскова Московская высшая школа социальных и экономических наук 12 ноября 2024 год  Заметки на полях книги Д.Е.Раскова «Риторика институционализма»</vt:lpstr>
      <vt:lpstr>Общие суждения</vt:lpstr>
      <vt:lpstr>Что из того, что есть в книге, хотелось бы обсудить* (1)</vt:lpstr>
      <vt:lpstr>Что из того, что есть в книге, хотелось бы обсудить (2)</vt:lpstr>
      <vt:lpstr>Что из того, что есть в книге, хотелось бы обсудить (3)</vt:lpstr>
      <vt:lpstr>Чего нет в книге, но хотелось бы обсудить в рамках предложенной темы</vt:lpstr>
      <vt:lpstr>Есть и вопросы разной степени серьезности…</vt:lpstr>
      <vt:lpstr>Литература</vt:lpstr>
      <vt:lpstr>Спасибо за внимание! aes@ranepa.ru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13</cp:revision>
  <dcterms:created xsi:type="dcterms:W3CDTF">2024-11-08T17:11:43Z</dcterms:created>
  <dcterms:modified xsi:type="dcterms:W3CDTF">2024-11-12T11:54:44Z</dcterms:modified>
</cp:coreProperties>
</file>