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2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61" r:id="rId4"/>
    <p:sldId id="260" r:id="rId5"/>
    <p:sldId id="259" r:id="rId6"/>
    <p:sldId id="258" r:id="rId7"/>
    <p:sldId id="263" r:id="rId8"/>
    <p:sldId id="262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50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552A8C-CB8D-1E48-AA86-DAE1CF0BCCB1}" type="datetimeFigureOut">
              <a:rPr lang="ru-RU" smtClean="0"/>
              <a:t>28.01.2025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CA432B-2955-2041-92A1-9951815D9B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24224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D6029B4-8021-4E78-AB50-B50F84C5A8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B650E6E5-75E0-4B4E-A6E7-EE02B89345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42B2902-EE98-41CB-95E2-8BD7D936CF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F5BB2-A2D6-7C49-9151-85085FDDA9EF}" type="datetime1">
              <a:rPr lang="ru-RU" smtClean="0"/>
              <a:t>28.01.2025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373FAE0-F9E8-47DF-AEEF-91207BA301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4566B47-1BE5-470E-9CA5-ED0E7ABD38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5B390-2D88-4BB2-B147-2225E0FB65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78969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929E527-78F4-4822-A631-363E2BB41E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62302E77-140A-44C1-BD72-A3E7A768C9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5D32D1A-CE61-4C78-AA97-C65466259F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CA794-CF48-D740-A838-C929BA5EF746}" type="datetime1">
              <a:rPr lang="ru-RU" smtClean="0"/>
              <a:t>28.01.2025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69FA9B1-129C-4A5E-9DB9-863062718C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86131B9-4452-4A4F-A8B0-FD2996419F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5B390-2D88-4BB2-B147-2225E0FB65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05214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D6F184C3-DB4C-4368-9B6D-1CB33BBDE7E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E5B5BAF7-D08D-48BD-800D-DB00D72DFD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3094D1E-6558-46BC-A050-4332065247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5C2F1-A783-5D42-ACBB-DC72D34EAC79}" type="datetime1">
              <a:rPr lang="ru-RU" smtClean="0"/>
              <a:t>28.01.2025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1E6A0B3-0786-4FF2-B835-EE21D4D719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1F2FFBE-EFA5-4703-990A-F1FF678A27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5B390-2D88-4BB2-B147-2225E0FB65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85806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3AB9DD1-2055-4F09-B67B-4443E03F64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13721C7-57C2-439B-BD8E-2658481EFF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806A25C-CD2C-4974-971E-49CF7EE9E2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0C07B-8642-B94D-A1F0-B9B0A3C3C59E}" type="datetime1">
              <a:rPr lang="ru-RU" smtClean="0"/>
              <a:t>28.01.2025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4658A9F-2540-430A-8C04-5FD2174FB7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169203E-EEDA-4996-8F3C-17783448FF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5B390-2D88-4BB2-B147-2225E0FB65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96995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6C5E289-F649-4682-8530-E8B45784BB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137A09D-2AB3-4E4C-87F5-084F9AF359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883CBB1-DF65-4A22-8238-B274AF30B2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F1D4A-738A-FB47-AFF5-FE1B847D1681}" type="datetime1">
              <a:rPr lang="ru-RU" smtClean="0"/>
              <a:t>28.01.2025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616B6DB-9604-4CF1-A57D-D9F106E097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F6B87EB-07E3-4DE5-BE3D-232D5F8B7C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5B390-2D88-4BB2-B147-2225E0FB65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6636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44BDC2C-D4BA-4BAC-9AE4-C29C57118A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53DC7F2-56DF-42D3-A5CC-08BA4B78042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4D90511A-A3E4-4B29-92D7-DA86FA208B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1E2117D-787E-4F97-967E-5365DFF808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FC2B8-93BA-A042-A4EA-59DD17BAD605}" type="datetime1">
              <a:rPr lang="ru-RU" smtClean="0"/>
              <a:t>28.01.2025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A58BA0D-144B-4ECB-812E-9E4009F796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1A92071-7914-408C-8D9E-87B5FC3E0F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5B390-2D88-4BB2-B147-2225E0FB65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5504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8177DF4-3CEE-49D4-9F79-E08D7555D6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8B9234A-7F15-48B4-807A-34791CE2C0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0B7C43E-BF7B-4AC3-9E2D-D232BA9E5D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D9FC00D3-6C9F-40F3-BE55-0F7A9BAD4E7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73CC7284-8139-4FF4-A314-C1933361F85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8506BA1B-0F6E-4280-B8CE-53484DEDB7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F7598-7E91-CE40-9911-45410EEBD911}" type="datetime1">
              <a:rPr lang="ru-RU" smtClean="0"/>
              <a:t>28.01.2025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47F47323-E6DD-4ABF-8F50-405DA6C24E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51C589C6-5B22-4E6E-84C3-D048DF2D35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5B390-2D88-4BB2-B147-2225E0FB65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65191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A2A8F77-E074-4400-A407-76E4B57172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7531EA29-6540-4B6B-B8A7-9CE9A3A8B6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6F897-3087-DF4A-A4BB-E55A70061AA0}" type="datetime1">
              <a:rPr lang="ru-RU" smtClean="0"/>
              <a:t>28.01.2025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D8817E9D-A4F2-4C4B-AD76-73521C931F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4ED10E38-E3E7-4A3C-879D-7866BD8F08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5B390-2D88-4BB2-B147-2225E0FB65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20344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299D852B-FB18-45D3-AEAE-F62F2EF25F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6677E-F02C-B840-8899-737B13F1B28A}" type="datetime1">
              <a:rPr lang="ru-RU" smtClean="0"/>
              <a:t>28.01.2025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A179313E-E836-4E1D-8F12-0F242CFF9D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9881B44F-40CA-46C8-B3D3-E7FDE822F2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5B390-2D88-4BB2-B147-2225E0FB65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21004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71F2CD4-CD16-4159-BF11-3F38E8F286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D1C03AD-8937-4525-887B-8829429522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7A8C8D7A-38FD-4672-BD5E-E637261AEA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AA1100D-B409-4CA0-BF95-E5B3738E54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AC795-338A-FD45-9C44-2FE5DAB62E2D}" type="datetime1">
              <a:rPr lang="ru-RU" smtClean="0"/>
              <a:t>28.01.2025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28390F0-B9D7-446A-8951-B4745A6ED3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13777AD-4F40-41A4-A8E5-B10FA658A1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5B390-2D88-4BB2-B147-2225E0FB65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22456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ADFEC88-97CF-4ED8-9803-A661044B75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0DE7025E-24D6-4A40-BF70-F41CE225633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7D2164F0-BAE8-4CC5-B15F-9BD3E106B3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D586CFD-76DB-42BD-89BE-8DB938151C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B2E60-FF3A-A442-B3F8-62D3F9EED819}" type="datetime1">
              <a:rPr lang="ru-RU" smtClean="0"/>
              <a:t>28.01.2025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6F18F77-F783-4510-B54D-FC1FFFD288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0C08483-7B08-4688-94E8-A4D42D563B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5B390-2D88-4BB2-B147-2225E0FB65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7915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1C46E65-2F41-4B6B-8C53-809B6CD0B9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F8438A4-9BDF-4DDC-A5CC-880B63030E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B341535-A40F-41DC-8CCC-24DFC124861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F3F829-8C81-9540-AAFD-60F871A19A7D}" type="datetime1">
              <a:rPr lang="ru-RU" smtClean="0"/>
              <a:t>28.01.2025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930F459-E858-46E3-A506-EE542D78426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337DC6E-3F23-4FB9-92EE-6601837BCB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25B390-2D88-4BB2-B147-2225E0FB65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54609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mailto:aes@ranepa.ru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5F8E69C-5DB2-484C-8813-43801D22609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25190" y="1122362"/>
            <a:ext cx="10727473" cy="2735959"/>
          </a:xfrm>
        </p:spPr>
        <p:txBody>
          <a:bodyPr>
            <a:normAutofit fontScale="90000"/>
          </a:bodyPr>
          <a:lstStyle/>
          <a:p>
            <a:r>
              <a:rPr lang="en-US" sz="2000" b="0" i="1" u="none" strike="noStrike" dirty="0">
                <a:solidFill>
                  <a:srgbClr val="10050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VIII </a:t>
            </a:r>
            <a:r>
              <a:rPr lang="ru-RU" sz="2000" b="0" i="1" u="none" strike="noStrike" dirty="0">
                <a:solidFill>
                  <a:srgbClr val="10050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Международная научно-практическая конференция «Современное антимонопольное регулирование экономики: инструменты совершенствования законодательства»</a:t>
            </a:r>
            <a:br>
              <a:rPr lang="ru-RU" sz="2000" b="0" i="1" u="none" strike="noStrike" dirty="0">
                <a:solidFill>
                  <a:srgbClr val="10050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0" i="1" u="none" strike="noStrike" dirty="0">
                <a:solidFill>
                  <a:srgbClr val="10050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Санкт-Петербург, 31 января 2025 года</a:t>
            </a:r>
            <a:br>
              <a:rPr lang="ru-RU" sz="2000" b="0" i="1" u="none" strike="noStrike" dirty="0">
                <a:solidFill>
                  <a:srgbClr val="10050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000" b="0" i="1" u="none" strike="noStrike" dirty="0">
                <a:solidFill>
                  <a:srgbClr val="10050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000" b="0" i="1" u="none" strike="noStrike" dirty="0">
                <a:solidFill>
                  <a:srgbClr val="10050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000" b="0" i="1" u="none" strike="noStrike" dirty="0">
                <a:solidFill>
                  <a:srgbClr val="10050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000" b="0" i="1" u="none" strike="noStrike" dirty="0">
                <a:solidFill>
                  <a:srgbClr val="10050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ГИС «</a:t>
            </a:r>
            <a:r>
              <a:rPr lang="ru-RU" sz="49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Антикартель</a:t>
            </a:r>
            <a:r>
              <a:rPr lang="ru-RU" sz="4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»: оценка регулирующего воздействия вслепую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3448349B-299A-4294-9B28-4C4EF0CFFD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3816" y="4482790"/>
            <a:ext cx="11797990" cy="1499835"/>
          </a:xfrm>
        </p:spPr>
        <p:txBody>
          <a:bodyPr>
            <a:normAutofit fontScale="77500" lnSpcReduction="20000"/>
          </a:bodyPr>
          <a:lstStyle/>
          <a:p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Шаститко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А.Е.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д.э.н., проф., зав. кафедрой конкурентной и промышленной политики ЭФ МГУ, директор ЦИКЭР РАНХиГС</a:t>
            </a: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Павлова Н.С.,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к.э.н.,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с.н.с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кафедры конкурентной и промышленной политики ЭФ МГУ,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с.н.с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ЦИКЭР РАНХиГС</a:t>
            </a:r>
          </a:p>
        </p:txBody>
      </p:sp>
    </p:spTree>
    <p:extLst>
      <p:ext uri="{BB962C8B-B14F-4D97-AF65-F5344CB8AC3E}">
        <p14:creationId xmlns:p14="http://schemas.microsoft.com/office/powerpoint/2010/main" val="3053096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Объект 14">
            <a:extLst>
              <a:ext uri="{FF2B5EF4-FFF2-40B4-BE49-F238E27FC236}">
                <a16:creationId xmlns:a16="http://schemas.microsoft.com/office/drawing/2014/main" id="{5D5207D1-A70B-4D87-8CCF-B69DCB10F83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8059" y="11152"/>
            <a:ext cx="5302161" cy="6869150"/>
          </a:xfr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FF98215-5206-4024-B511-C27A0C0ADC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2098" y="-14015"/>
            <a:ext cx="10461702" cy="906114"/>
          </a:xfrm>
        </p:spPr>
        <p:txBody>
          <a:bodyPr/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необходимости «умного»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антитраста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55AF94FB-10DE-4990-B91C-512609499E0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28117" y="1335964"/>
            <a:ext cx="6891454" cy="5056552"/>
          </a:xfrm>
          <a:prstGeom prst="rect">
            <a:avLst/>
          </a:prstGeom>
        </p:spPr>
      </p:pic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9D743CE4-DA9F-EE4F-9F97-1206E362BB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5B390-2D88-4BB2-B147-2225E0FB653C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01315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27B8C6E-A25D-4786-A643-E5DD6DDF5C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8287"/>
            <a:ext cx="11582400" cy="1325563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Что мы (не) знаем о ГИС «</a:t>
            </a:r>
            <a:r>
              <a:rPr lang="ru-RU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Антикартель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»? - 1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1E43A95-90F4-468A-979A-35785319B2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3218" y="1449658"/>
            <a:ext cx="11281319" cy="5408341"/>
          </a:xfrm>
        </p:spPr>
        <p:txBody>
          <a:bodyPr>
            <a:normAutofit/>
          </a:bodyPr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ГИС «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Антикартель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- «совокупность программных и технических средств, обеспечивающих автоматизацию процесса выявления признаков картелей и иных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антиконкурентных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соглашений на торгах, запрещенных антимонопольным законодательством (АМЗ), посредством анализа больших данных, внедрения риск-ориентированного метода и элементов машинного обучения (искусственного интеллекта)»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F0EA9CC-D305-4F52-981F-2A1C76325139}"/>
              </a:ext>
            </a:extLst>
          </p:cNvPr>
          <p:cNvSpPr txBox="1"/>
          <p:nvPr/>
        </p:nvSpPr>
        <p:spPr>
          <a:xfrm>
            <a:off x="605880" y="5594783"/>
            <a:ext cx="1099138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Источник: Техническое задание на выполнение работ по созданию государственной информационной системы «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Антикартель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(ГИС «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Антикартель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») Федеральной антимонопольной службы (1-я очередь) </a:t>
            </a:r>
            <a:r>
              <a:rPr lang="ru-RU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https://zakupki.gov.ru/epz/order/notice/ok20/view/documents.html?regNumber=0173100012024000007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F4CD9D48-4EA1-614D-B436-D7FE35A0D1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5B390-2D88-4BB2-B147-2225E0FB653C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65320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27B8C6E-A25D-4786-A643-E5DD6DDF5C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-36318"/>
            <a:ext cx="11887200" cy="1325563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Что мы (не) знаем о ГИС «</a:t>
            </a:r>
            <a:r>
              <a:rPr lang="ru-RU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Антикартель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»? - 2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1E43A95-90F4-468A-979A-35785319B2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361" y="1170878"/>
            <a:ext cx="12009863" cy="5687122"/>
          </a:xfrm>
        </p:spPr>
        <p:txBody>
          <a:bodyPr>
            <a:normAutofit fontScale="92500" lnSpcReduction="20000"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знаем полного состава используемых в ГИС критериев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Предполагаемые критерии:</a:t>
            </a:r>
          </a:p>
          <a:p>
            <a:pPr lvl="1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наличие аффилированности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(в широком смысле) между компаниями (связи между физ. лицами и хоз. субъектами, связи между учредителями, фактические адреса и т.д.);</a:t>
            </a:r>
          </a:p>
          <a:p>
            <a:pPr lvl="1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общение (коммуникация), т.е.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обмен информацией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между компаниями в рамках конкретных закупок (одинаковые IP/MAC адреса, с которых совершаются действия, одинаковые электронные адреса и ЭЦП, одни и те же авторы документации, сходство текстов заявок и т.д.);</a:t>
            </a:r>
          </a:p>
          <a:p>
            <a:pPr lvl="1"/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антиконкурентные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стратегии поведения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участников (даты, время загрузки заявок, шагов) – здесь предполагается, что в систему будут заложены некоторые известные шаблоны реализации сговоров на торгах, например, схема «таран»;</a:t>
            </a:r>
          </a:p>
          <a:p>
            <a:pPr lvl="1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результаты, которые могут ассоциироваться с нарушениями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(попеременная победа участников или победа одного и того же участника (также может быть отнесено к стратегии), минимальное снижение относительно НМЦК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Иные критерии: закупки с коротким сроком в новогодние и майские праздники, большое количество контрактов с повторяющимся заказчиком или поставщиком, частые прекращения исполнения контрактов, возраст организации поставщика менее 30 дней и менее 1 года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86291CF8-DC4C-5349-B26F-E07716EF65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5B390-2D88-4BB2-B147-2225E0FB653C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81358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AD73359-76C8-4352-827A-75F38BF62F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8644" y="-36317"/>
            <a:ext cx="10495156" cy="977592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риски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2E09D3D-0499-46AC-BB82-B71895C41E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2234" y="941275"/>
            <a:ext cx="11552664" cy="5432229"/>
          </a:xfrm>
        </p:spPr>
        <p:txBody>
          <a:bodyPr>
            <a:normAutofit lnSpcReduction="10000"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Вероятность и масштаб последствий ошибок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рода (асимметричность относительно эффектов ошибок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рода)</a:t>
            </a:r>
          </a:p>
          <a:p>
            <a:pPr lvl="1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Мы знаем признаки, характерные для нарушений. Насколько эти же признаки распространены среди закупок без нарушений?</a:t>
            </a:r>
          </a:p>
          <a:p>
            <a:pPr lvl="1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Каков масштаб «желтой» зоны, и что это будет означать для компаний, попавших в нее?</a:t>
            </a:r>
          </a:p>
          <a:p>
            <a:pPr lvl="1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Какие издержки понесут компании в связи с допущенной ошибкой?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NB!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Вероятность ошибки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рода не может быть равна нулю. Мы должны понимать ее масштаб в связи с перспективой распространения на все закупки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Риск перехода от автоматического выявления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признаков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нарушений к автоматическому установлению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фактов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нарушений: как защититься институционально?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Модуль для самооценки компаний – риск обучения участников сговора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Риск использования ИИ – см. далее…</a:t>
            </a:r>
          </a:p>
          <a:p>
            <a:pPr lvl="1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2238E3B1-E4DD-334B-A2B5-7F21121D24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5B390-2D88-4BB2-B147-2225E0FB653C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74147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642FA79-DC5A-4454-A47C-9B9A73CC63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8283" y="13864"/>
            <a:ext cx="10595517" cy="1008063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Модуль ИИ: механизм обучения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F318654-14BE-48C5-AFD2-6263BC7655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4176" y="880949"/>
            <a:ext cx="11957823" cy="5162202"/>
          </a:xfrm>
        </p:spPr>
        <p:txBody>
          <a:bodyPr>
            <a:norm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Что считается «нарушением» в рамках обучения ИИ?</a:t>
            </a:r>
          </a:p>
          <a:p>
            <a:pPr lvl="1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База Решений ФАС России -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практика ФАС России. Учтены ли результаты оспаривания в суде?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Что считается «отсутствием нарушения» при обучении ИИ?</a:t>
            </a:r>
          </a:p>
          <a:p>
            <a:pPr lvl="1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База Решений ФАС России – уже «подозрительные» закупки</a:t>
            </a:r>
          </a:p>
          <a:p>
            <a:pPr lvl="1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Закупки без единого признака нарушения – смещенная выборка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Необходимость информации о:</a:t>
            </a:r>
          </a:p>
          <a:p>
            <a:pPr lvl="1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фактической вероятности ошибок;</a:t>
            </a:r>
          </a:p>
          <a:p>
            <a:pPr lvl="1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соотношении фактической вероятности с «приемлемой», или пороговой, вероятностью (какую вероятность мы считаем приемлемой?);</a:t>
            </a:r>
          </a:p>
          <a:p>
            <a:pPr lvl="1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вероятности ошибках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рода и масштабах последствий.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F145E62-09E4-4E8A-B779-7588C3457BA4}"/>
              </a:ext>
            </a:extLst>
          </p:cNvPr>
          <p:cNvSpPr txBox="1"/>
          <p:nvPr/>
        </p:nvSpPr>
        <p:spPr>
          <a:xfrm>
            <a:off x="345688" y="5594783"/>
            <a:ext cx="1131848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Источник: Техническое задание на выполнение работ по созданию государственной информационной системы «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Антикартель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(ГИС «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Антикартель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») Федеральной антимонопольной службы (1-я очередь) </a:t>
            </a:r>
            <a:r>
              <a:rPr lang="ru-RU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https://zakupki.gov.ru/epz/order/notice/ok20/view/documents.html?regNumber=0173100012024000007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424BC412-4E22-4C47-80C7-732C4A780F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5B390-2D88-4BB2-B147-2225E0FB653C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9356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D3BF156-FAE3-6540-8814-C89D363371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4537" y="41741"/>
            <a:ext cx="11697629" cy="1325563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Почему важно отработать поставленные вопросы?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E10AD14-633E-6F4F-812E-892ACC7C95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4898" y="1572322"/>
            <a:ext cx="10918902" cy="4604641"/>
          </a:xfrm>
        </p:spPr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Эффект колеи/проблема эффектов обучения (сложно переучиваться в случае обнаружения ошибки –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QWERTY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Перспектива распространения ГИС «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Антикартель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на рынки товаров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Более широкое разнообразие коммерческих практик и признаков заключения ограничивающих конкуренцию соглашений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BA2E5333-1FCF-444F-B452-A80E4312AA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5B390-2D88-4BB2-B147-2225E0FB653C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8139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>
            <a:extLst>
              <a:ext uri="{FF2B5EF4-FFF2-40B4-BE49-F238E27FC236}">
                <a16:creationId xmlns:a16="http://schemas.microsoft.com/office/drawing/2014/main" id="{47E29E5D-D62E-6044-AF7A-C0BBF95C0F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107" y="2665141"/>
            <a:ext cx="10829693" cy="1828800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</a:t>
            </a:r>
            <a:b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aes@ranepa.ru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5928C275-8E73-A84A-8191-5E2B671C9E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5B390-2D88-4BB2-B147-2225E0FB653C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148883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3820</TotalTime>
  <Words>747</Words>
  <Application>Microsoft Macintosh PowerPoint</Application>
  <PresentationFormat>Широкоэкранный</PresentationFormat>
  <Paragraphs>49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Тема Office</vt:lpstr>
      <vt:lpstr>VIII Международная научно-практическая конференция «Современное антимонопольное регулирование экономики: инструменты совершенствования законодательства» Санкт-Петербург, 31 января 2025 года      ГИС «Антикартель»: оценка регулирующего воздействия вслепую</vt:lpstr>
      <vt:lpstr>О необходимости «умного» антитраста </vt:lpstr>
      <vt:lpstr>Что мы (не) знаем о ГИС «Антикартель»? - 1</vt:lpstr>
      <vt:lpstr>Что мы (не) знаем о ГИС «Антикартель»? - 2</vt:lpstr>
      <vt:lpstr>Основные риски</vt:lpstr>
      <vt:lpstr>Модуль ИИ: механизм обучения</vt:lpstr>
      <vt:lpstr>Почему важно отработать поставленные вопросы?</vt:lpstr>
      <vt:lpstr>Спасибо за внимание! aes@ranepa.ru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«Антикартель» как система</dc:title>
  <dc:creator>N P</dc:creator>
  <cp:lastModifiedBy>Microsoft Office User</cp:lastModifiedBy>
  <cp:revision>14</cp:revision>
  <dcterms:created xsi:type="dcterms:W3CDTF">2025-01-24T10:32:32Z</dcterms:created>
  <dcterms:modified xsi:type="dcterms:W3CDTF">2025-01-30T19:16:51Z</dcterms:modified>
</cp:coreProperties>
</file>