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60" r:id="rId5"/>
    <p:sldId id="259" r:id="rId6"/>
    <p:sldId id="258" r:id="rId7"/>
    <p:sldId id="263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52A8C-CB8D-1E48-AA86-DAE1CF0BCCB1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A432B-2955-2041-92A1-9951815D9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422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6029B4-8021-4E78-AB50-B50F84C5A8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650E6E5-75E0-4B4E-A6E7-EE02B8934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2B2902-EE98-41CB-95E2-8BD7D936C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5BB2-A2D6-7C49-9151-85085FDDA9EF}" type="datetime1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73FAE0-F9E8-47DF-AEEF-91207BA30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566B47-1BE5-470E-9CA5-ED0E7ABD3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B390-2D88-4BB2-B147-2225E0FB6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89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29E527-78F4-4822-A631-363E2BB4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302E77-140A-44C1-BD72-A3E7A768C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D32D1A-CE61-4C78-AA97-C65466259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A794-CF48-D740-A838-C929BA5EF746}" type="datetime1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9FA9B1-129C-4A5E-9DB9-86306271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6131B9-4452-4A4F-A8B0-FD299641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B390-2D88-4BB2-B147-2225E0FB6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52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6F184C3-DB4C-4368-9B6D-1CB33BBDE7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5B5BAF7-D08D-48BD-800D-DB00D72DF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094D1E-6558-46BC-A050-43320652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C2F1-A783-5D42-ACBB-DC72D34EAC79}" type="datetime1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E6A0B3-0786-4FF2-B835-EE21D4D7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F2FFBE-EFA5-4703-990A-F1FF678A2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B390-2D88-4BB2-B147-2225E0FB6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58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AB9DD1-2055-4F09-B67B-4443E03F6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3721C7-57C2-439B-BD8E-2658481EF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06A25C-CD2C-4974-971E-49CF7EE9E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C07B-8642-B94D-A1F0-B9B0A3C3C59E}" type="datetime1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658A9F-2540-430A-8C04-5FD2174F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69203E-EEDA-4996-8F3C-17783448F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B390-2D88-4BB2-B147-2225E0FB6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69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5E289-F649-4682-8530-E8B45784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37A09D-2AB3-4E4C-87F5-084F9AF35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83CBB1-DF65-4A22-8238-B274AF30B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F1D4A-738A-FB47-AFF5-FE1B847D1681}" type="datetime1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16B6DB-9604-4CF1-A57D-D9F106E09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6B87EB-07E3-4DE5-BE3D-232D5F8B7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B390-2D88-4BB2-B147-2225E0FB6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63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4BDC2C-D4BA-4BAC-9AE4-C29C57118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3DC7F2-56DF-42D3-A5CC-08BA4B780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90511A-A3E4-4B29-92D7-DA86FA208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E2117D-787E-4F97-967E-5365DFF80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C2B8-93BA-A042-A4EA-59DD17BAD605}" type="datetime1">
              <a:rPr lang="ru-RU" smtClean="0"/>
              <a:t>28.01.2025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58BA0D-144B-4ECB-812E-9E4009F79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A92071-7914-408C-8D9E-87B5FC3E0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B390-2D88-4BB2-B147-2225E0FB6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50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177DF4-3CEE-49D4-9F79-E08D7555D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B9234A-7F15-48B4-807A-34791CE2C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0B7C43E-BF7B-4AC3-9E2D-D232BA9E5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9FC00D3-6C9F-40F3-BE55-0F7A9BAD4E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3CC7284-8139-4FF4-A314-C1933361F8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506BA1B-0F6E-4280-B8CE-53484DEDB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7598-7E91-CE40-9911-45410EEBD911}" type="datetime1">
              <a:rPr lang="ru-RU" smtClean="0"/>
              <a:t>28.01.2025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7F47323-E6DD-4ABF-8F50-405DA6C2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C589C6-5B22-4E6E-84C3-D048DF2D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B390-2D88-4BB2-B147-2225E0FB6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51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2A8F77-E074-4400-A407-76E4B5717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531EA29-6540-4B6B-B8A7-9CE9A3A8B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F897-3087-DF4A-A4BB-E55A70061AA0}" type="datetime1">
              <a:rPr lang="ru-RU" smtClean="0"/>
              <a:t>28.01.2025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8817E9D-A4F2-4C4B-AD76-73521C931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ED10E38-E3E7-4A3C-879D-7866BD8F0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B390-2D88-4BB2-B147-2225E0FB6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03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99D852B-FB18-45D3-AEAE-F62F2EF25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677E-F02C-B840-8899-737B13F1B28A}" type="datetime1">
              <a:rPr lang="ru-RU" smtClean="0"/>
              <a:t>28.01.2025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179313E-E836-4E1D-8F12-0F242CFF9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881B44F-40CA-46C8-B3D3-E7FDE822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B390-2D88-4BB2-B147-2225E0FB6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10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1F2CD4-CD16-4159-BF11-3F38E8F28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1C03AD-8937-4525-887B-882942952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A8C8D7A-38FD-4672-BD5E-E637261AE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A1100D-B409-4CA0-BF95-E5B3738E5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C795-338A-FD45-9C44-2FE5DAB62E2D}" type="datetime1">
              <a:rPr lang="ru-RU" smtClean="0"/>
              <a:t>28.01.2025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8390F0-B9D7-446A-8951-B4745A6E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3777AD-4F40-41A4-A8E5-B10FA658A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B390-2D88-4BB2-B147-2225E0FB6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24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DFEC88-97CF-4ED8-9803-A661044B7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DE7025E-24D6-4A40-BF70-F41CE22563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2164F0-BAE8-4CC5-B15F-9BD3E106B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586CFD-76DB-42BD-89BE-8DB938151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2E60-FF3A-A442-B3F8-62D3F9EED819}" type="datetime1">
              <a:rPr lang="ru-RU" smtClean="0"/>
              <a:t>28.01.2025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F18F77-F783-4510-B54D-FC1FFFD28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08483-7B08-4688-94E8-A4D42D56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B390-2D88-4BB2-B147-2225E0FB6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91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C46E65-2F41-4B6B-8C53-809B6CD0B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F8438A4-9BDF-4DDC-A5CC-880B63030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341535-A40F-41DC-8CCC-24DFC12486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3F829-8C81-9540-AAFD-60F871A19A7D}" type="datetime1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30F459-E858-46E3-A506-EE542D784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37DC6E-3F23-4FB9-92EE-6601837BCB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5B390-2D88-4BB2-B147-2225E0FB6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4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es@ranepa.r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F8E69C-5DB2-484C-8813-43801D2260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190" y="1122362"/>
            <a:ext cx="10727473" cy="2735959"/>
          </a:xfrm>
        </p:spPr>
        <p:txBody>
          <a:bodyPr>
            <a:normAutofit fontScale="90000"/>
          </a:bodyPr>
          <a:lstStyle/>
          <a:p>
            <a:r>
              <a:rPr lang="en-US" sz="2000" b="0" i="1" u="none" strike="noStrike" dirty="0">
                <a:solidFill>
                  <a:srgbClr val="10050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VIII </a:t>
            </a:r>
            <a:r>
              <a:rPr lang="ru-RU" sz="2000" b="0" i="1" u="none" strike="noStrike" dirty="0">
                <a:solidFill>
                  <a:srgbClr val="10050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научно-практическая конференция «Современное антимонопольное регулирование экономики: инструменты совершенствования законодательства»</a:t>
            </a:r>
            <a:br>
              <a:rPr lang="ru-RU" sz="2000" b="0" i="1" u="none" strike="noStrike" dirty="0">
                <a:solidFill>
                  <a:srgbClr val="10050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1" u="none" strike="noStrike" dirty="0">
                <a:solidFill>
                  <a:srgbClr val="10050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Санкт-Петербург, 31 января 2025 года</a:t>
            </a:r>
            <a:br>
              <a:rPr lang="ru-RU" sz="2000" b="0" i="1" u="none" strike="noStrike" dirty="0">
                <a:solidFill>
                  <a:srgbClr val="10050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0" i="1" u="none" strike="noStrike" dirty="0">
                <a:solidFill>
                  <a:srgbClr val="10050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0" i="1" u="none" strike="noStrike" dirty="0">
                <a:solidFill>
                  <a:srgbClr val="10050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0" i="1" u="none" strike="noStrike" dirty="0">
                <a:solidFill>
                  <a:srgbClr val="10050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0" i="1" u="none" strike="noStrike" dirty="0">
                <a:solidFill>
                  <a:srgbClr val="10050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ГИС «</a:t>
            </a:r>
            <a:r>
              <a:rPr lang="ru-RU" sz="4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Антикартель</a:t>
            </a:r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»: оценка регулирующего воздействия вслепую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448349B-299A-4294-9B28-4C4EF0CF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816" y="4482790"/>
            <a:ext cx="11797990" cy="149983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А.Е.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д.э.н., проф., зав. кафедрой конкурентной и промышленной политики ЭФ МГУ, директор ЦИКЭР РАНХиГС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Павлова Н.С.,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к.э.н.,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с.н.с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кафедры конкурентной и промышленной политики ЭФ МГУ,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с.н.с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ЦИКЭР РАНХиГС</a:t>
            </a:r>
          </a:p>
        </p:txBody>
      </p:sp>
    </p:spTree>
    <p:extLst>
      <p:ext uri="{BB962C8B-B14F-4D97-AF65-F5344CB8AC3E}">
        <p14:creationId xmlns:p14="http://schemas.microsoft.com/office/powerpoint/2010/main" val="3053096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Объект 14">
            <a:extLst>
              <a:ext uri="{FF2B5EF4-FFF2-40B4-BE49-F238E27FC236}">
                <a16:creationId xmlns:a16="http://schemas.microsoft.com/office/drawing/2014/main" id="{5D5207D1-A70B-4D87-8CCF-B69DCB10F8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059" y="11152"/>
            <a:ext cx="5302161" cy="6869150"/>
          </a:xfr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F98215-5206-4024-B511-C27A0C0AD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098" y="-14015"/>
            <a:ext cx="10461702" cy="906114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необходимости «умного»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антитраста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5AF94FB-10DE-4990-B91C-512609499E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8117" y="1335964"/>
            <a:ext cx="6891454" cy="5056552"/>
          </a:xfrm>
          <a:prstGeom prst="rect">
            <a:avLst/>
          </a:prstGeom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D743CE4-DA9F-EE4F-9F97-1206E362B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B390-2D88-4BB2-B147-2225E0FB653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131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B8C6E-A25D-4786-A643-E5DD6DDF5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8287"/>
            <a:ext cx="115824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мы (не) знаем о ГИС «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Антикартель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»? - 1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E43A95-90F4-468A-979A-35785319B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218" y="1449658"/>
            <a:ext cx="11281319" cy="5408341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ГИС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Антикартель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«совокупность программных и технических средств, обеспечивающих автоматизацию процесса выявления признаков картелей и иных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антиконкурентных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соглашений на торгах, запрещенных антимонопольным законодательством (АМЗ), посредством анализа больших данных, внедрения риск-ориентированного метода и элементов машинного обучения (искусственного интеллекта)»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0EA9CC-D305-4F52-981F-2A1C76325139}"/>
              </a:ext>
            </a:extLst>
          </p:cNvPr>
          <p:cNvSpPr txBox="1"/>
          <p:nvPr/>
        </p:nvSpPr>
        <p:spPr>
          <a:xfrm>
            <a:off x="605880" y="5594783"/>
            <a:ext cx="109913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Техническое задание на выполнение работ по созданию государственной информационной системы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Антикартель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(ГИС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Антикартель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 Федеральной антимонопольной службы (1-я очередь)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https://zakupki.gov.ru/epz/order/notice/ok20/view/documents.html?regNumber=0173100012024000007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CD9D48-4EA1-614D-B436-D7FE35A0D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B390-2D88-4BB2-B147-2225E0FB653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532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B8C6E-A25D-4786-A643-E5DD6DDF5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36318"/>
            <a:ext cx="118872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мы (не) знаем о ГИС «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Антикартель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»? - 2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E43A95-90F4-468A-979A-35785319B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61" y="1170878"/>
            <a:ext cx="12009863" cy="568712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знаем полного состава используемых в ГИС критериев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Предполагаемые критерии:</a:t>
            </a:r>
          </a:p>
          <a:p>
            <a:pPr lvl="1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аффилированности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широком смысле) между компаниями (связи между физ. лицами и хоз. субъектами, связи между учредителями, фактические адреса и т.д.);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(коммуникация), т.е.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обмен информацией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компаниями в рамках конкретных закупок (одинаковые IP/MAC адреса, с которых совершаются действия, одинаковые электронные адреса и ЭЦП, одни и те же авторы документации, сходство текстов заявок и т.д.);</a:t>
            </a:r>
          </a:p>
          <a:p>
            <a:pPr lvl="1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антиконкурентные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стратегии поведения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(даты, время загрузки заявок, шагов) – здесь предполагается, что в систему будут заложены некоторые известные шаблоны реализации сговоров на торгах, например, схема «таран»;</a:t>
            </a:r>
          </a:p>
          <a:p>
            <a:pPr lvl="1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результаты, которые могут ассоциироваться с нарушениями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(попеременная победа участников или победа одного и того же участника (также может быть отнесено к стратегии), минимальное снижение относительно НМЦК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критерии: закупки с коротким сроком в новогодние и майские праздники, большое количество контрактов с повторяющимся заказчиком или поставщиком, частые прекращения исполнения контрактов, возраст организации поставщика менее 30 дней и менее 1 года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291CF8-DC4C-5349-B26F-E07716EF6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B390-2D88-4BB2-B147-2225E0FB653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13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D73359-76C8-4352-827A-75F38BF6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644" y="-36317"/>
            <a:ext cx="10495156" cy="97759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риски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E09D3D-0499-46AC-BB82-B71895C41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34" y="941275"/>
            <a:ext cx="11552664" cy="5432229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Вероятность и масштаб последствий ошибок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рода (асимметричность относительно эффектов ошибок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рода)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знаем признаки, характерные для нарушений. Насколько эти же признаки распространены среди закупок без нарушений?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 масштаб «желтой» зоны, и что это будет означать для компаний, попавших в нее?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издержки понесут компании в связи с допущенной ошибкой?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NB!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Вероятность ошибки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рода не может быть равна нулю. Мы должны понимать ее масштаб в связи с перспективой распространения на все закупки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перехода от автоматического выявления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нарушений к автоматическому установлению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нарушений: как защититься институционально?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для самооценки компаний – риск обучения участников сговора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использования ИИ – см. далее…</a:t>
            </a:r>
          </a:p>
          <a:p>
            <a:pPr lvl="1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38E3B1-E4DD-334B-A2B5-7F21121D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B390-2D88-4BB2-B147-2225E0FB653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414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2FA79-DC5A-4454-A47C-9B9A73CC6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283" y="13864"/>
            <a:ext cx="10595517" cy="10080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ИИ: механизм обучения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318654-14BE-48C5-AFD2-6263BC765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176" y="880949"/>
            <a:ext cx="11957823" cy="5162202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считается «нарушением» в рамках обучения ИИ?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Решений ФАС России 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ФАС России. Учтены ли результаты оспаривания в суде?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считается «отсутствием нарушения» при обучении ИИ?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Решений ФАС России – уже «подозрительные» закупки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без единого признака нарушения – смещенная выборка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информации о: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фактической вероятности ошибок;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соотношении фактической вероятности с «приемлемой», или пороговой, вероятностью (какую вероятность мы считаем приемлемой?);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вероятности ошибках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рода и масштабах последствий.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145E62-09E4-4E8A-B779-7588C3457BA4}"/>
              </a:ext>
            </a:extLst>
          </p:cNvPr>
          <p:cNvSpPr txBox="1"/>
          <p:nvPr/>
        </p:nvSpPr>
        <p:spPr>
          <a:xfrm>
            <a:off x="345688" y="5594783"/>
            <a:ext cx="113184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Техническое задание на выполнение работ по созданию государственной информационной системы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Антикартель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(ГИС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Антикартель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 Федеральной антимонопольной службы (1-я очередь)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https://zakupki.gov.ru/epz/order/notice/ok20/view/documents.html?regNumber=0173100012024000007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4BC412-4E22-4C47-80C7-732C4A780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B390-2D88-4BB2-B147-2225E0FB653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35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3BF156-FAE3-6540-8814-C89D36337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537" y="41741"/>
            <a:ext cx="11697629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важно отработать поставленные вопросы?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10AD14-633E-6F4F-812E-892ACC7C9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8" y="1572322"/>
            <a:ext cx="10918902" cy="4604641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 колеи/проблема эффектов обучения (сложно переучиваться в случае обнаружения ошибки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QWERTY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Перспектива распространения ГИС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Антикартель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на рынки товаров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широкое разнообразие коммерческих практик и признаков заключения ограничивающих конкуренцию соглашений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2E5333-1FCF-444F-B452-A80E4312A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B390-2D88-4BB2-B147-2225E0FB653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1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47E29E5D-D62E-6044-AF7A-C0BBF95C0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107" y="2665141"/>
            <a:ext cx="10829693" cy="1828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aes@ranepa.ru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28C275-8E73-A84A-8191-5E2B671C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B390-2D88-4BB2-B147-2225E0FB653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4888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3820</TotalTime>
  <Words>747</Words>
  <Application>Microsoft Macintosh PowerPoint</Application>
  <PresentationFormat>Широкоэкранный</PresentationFormat>
  <Paragraphs>49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VIII Международная научно-практическая конференция «Современное антимонопольное регулирование экономики: инструменты совершенствования законодательства» Санкт-Петербург, 31 января 2025 года      ГИС «Антикартель»: оценка регулирующего воздействия вслепую</vt:lpstr>
      <vt:lpstr>О необходимости «умного» антитраста </vt:lpstr>
      <vt:lpstr>Что мы (не) знаем о ГИС «Антикартель»? - 1</vt:lpstr>
      <vt:lpstr>Что мы (не) знаем о ГИС «Антикартель»? - 2</vt:lpstr>
      <vt:lpstr>Основные риски</vt:lpstr>
      <vt:lpstr>Модуль ИИ: механизм обучения</vt:lpstr>
      <vt:lpstr>Почему важно отработать поставленные вопросы?</vt:lpstr>
      <vt:lpstr>Спасибо за внимание! aes@ranepa.ru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«Антикартель» как система</dc:title>
  <dc:creator>N P</dc:creator>
  <cp:lastModifiedBy>Microsoft Office User</cp:lastModifiedBy>
  <cp:revision>14</cp:revision>
  <dcterms:created xsi:type="dcterms:W3CDTF">2025-01-24T10:32:32Z</dcterms:created>
  <dcterms:modified xsi:type="dcterms:W3CDTF">2025-01-30T19:16:51Z</dcterms:modified>
</cp:coreProperties>
</file>