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E4873-99A5-FF4D-986A-03C4D305E713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D6BFE-2473-6846-B07D-43898200EA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89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3B77C8-C982-6B48-8712-6E052CC9F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2992D6-51D5-F14E-A02E-27E77D890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6D86A4-725C-104B-9C39-500D67A7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9DA4-FE85-C443-AC79-11F714F59D5E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9A2538-760E-5545-87E0-036760F5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564D59-8760-3840-8603-21C5810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37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1E50C-A975-5B4B-BE2A-888307D62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F3EC55-00B3-5943-A6F7-09EF7864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81D06B-56DD-8A4D-8666-2C3A8EA8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22ED-6A42-804F-A43C-D6BBCF4CD847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4ED2B7-5EF3-F24C-B55E-CB574BDD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5D7E58-CE45-7743-BBEA-BD2DC9132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5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0178BD4-85C6-3D43-A453-22B44DA43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137D94-F194-A849-8C48-757D74FA1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C8DB81-B236-2A4B-9476-CE10B552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87E4-B57C-2F49-81C9-F3F002E6154A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27643-B3BC-9D4B-8C12-96A60540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C8DBDB-7DB3-FB48-8443-4900C5390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7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B9E61-D552-CA47-8571-A63D4CA1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73D71E-7816-2547-A362-FA1919A3E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21005A-3099-4A40-9681-DDE030D8D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860-0B2B-4E4D-B966-0EAF6524E46E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DBCC61-A9C9-4940-B72A-DB092DC7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6B2230-2743-D04D-B708-72C88677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8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3928A-89B3-7740-A472-6621B6F57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1925D0-88D1-0440-B20B-E458D9230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D16028-61FB-AF4F-AE42-04552FC1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BE72-09AF-8046-92F7-B608278867B3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550A4B-C818-B741-A03F-A9B1C9B6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10FB1B-EE4A-7647-B201-3A619C34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1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4C1B1-D805-2948-8776-90F44186D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82DF1-3D4F-0E4A-9A84-63B8E0D70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FBF2BC-66D7-8A4A-BCF0-E8773F0CF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EA26CE-05E7-1544-8681-A638171B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28E-F927-794A-B107-FA14087CCD35}" type="datetime1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58C4AA-30C7-3F45-A03D-783FDF25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F6A04A-6330-C24D-9780-8377158A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6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F3B9B-DA47-D847-B13A-6CCF6D463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019EEB-C8FA-AC41-90F7-F4901F4EC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C91847-1C6F-5244-BA8C-631BCD602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4F2338A-1EF3-114B-AF07-898AD800F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F5F8FD-9458-CC48-B6EF-BCB485A771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C2E803-87EC-6340-94A4-82E5E5C1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7CEE-2043-4145-B96A-ECBC0FD67AEC}" type="datetime1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4685B9-DCBC-9440-8886-1F10A8857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ED5130-AA2C-5A43-832A-3A3D2FCD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66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F5B2A-A58B-0A46-982F-CAB9DCB20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4D0B06-2EDC-C643-A26D-140739E7C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4A3-2ADF-1D45-8376-92C5E8AD2A46}" type="datetime1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D79FE0-2A0F-9D44-BCCF-B78224E0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B6A34C-F830-7D4E-AA0B-C3FDC13F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0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62E9A3-48CC-B840-99F9-5C703740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56FD-AD55-AD4A-BA57-C8B3F867C1DE}" type="datetime1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B6CCA8-9F15-F947-BAA4-A15C9250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45397D-F96A-904E-9BD2-5A9D166D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6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A98EE-33E8-A345-8750-7FE4ED518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D60854-81A3-0C42-A721-F5DBC3EA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EBEF9B-95D6-6440-B3A8-D1E12CECB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F5515F-CB84-8E46-AA34-35276FE4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2175-5876-EA4A-96F2-8B4C3BBAEA09}" type="datetime1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BD669E-75B5-C949-BDC5-60284F83B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8B9810-1867-6646-B852-AA39BA3A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9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0517A-FD36-D84E-8BAD-2B34C3CE5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C10A24-0D60-EE4F-BC64-6855FA386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CA0EEB-4D36-B247-AB6E-6B3632594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35D165-B78E-8442-ADF7-8D33CC3F3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D01-48EF-6145-9EEA-BCF8027111A9}" type="datetime1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027152-1749-1949-9506-CFD1BB18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88CF56-DA07-D54F-AE89-484FF9F9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24482-D70E-8143-B757-184239F4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F38979-218B-F647-9FAF-52F866404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B5E6A-5C25-8646-B030-6A25B54C4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26D5E-2F0A-2C4E-BD3C-DD0D9AA7EB22}" type="datetime1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B2946-9881-1445-AA4D-73CE2EEB1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312079-AA84-7A4A-B4B4-E66DFB752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703BD-938D-E848-8534-ACD6F91AF8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3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A8366-0486-ED4B-A307-3D95F9F0A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629" y="2527412"/>
            <a:ext cx="11385395" cy="23876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Экономика, общество и культура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наследие Адама Смита и современность</a:t>
            </a:r>
            <a:b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Экономический факультет МГУ имени </a:t>
            </a:r>
            <a:r>
              <a:rPr lang="ru-RU" sz="27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М.В.Ломоносова</a:t>
            </a:r>
            <a:r>
              <a:rPr lang="ru-RU" sz="2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sz="2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10.11.2023 </a:t>
            </a:r>
            <a:r>
              <a:rPr lang="ru-RU" sz="27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г.Москва</a:t>
            </a:r>
            <a:b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5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5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Цепочка Смита-</a:t>
            </a:r>
            <a:r>
              <a:rPr lang="ru-RU" sz="5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Норта</a:t>
            </a:r>
            <a:r>
              <a:rPr lang="ru-RU" sz="5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контексте: серфинг в море экономических идей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39484-F437-5D40-BEBA-587647933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18604"/>
            <a:ext cx="9144000" cy="1655762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(МГУ,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497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FD552FB-BBA3-C74A-8301-CA482C02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3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BEACA5-6231-C049-BDCA-AA587F75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249F06-0E5C-A345-84D8-F4CC1DC8A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568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D15B02-7722-0D43-927E-5BC059DC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87"/>
            <a:ext cx="1183516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207DB-CC7C-8A41-AF7D-811E4DC3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1" y="1148576"/>
            <a:ext cx="11028556" cy="512956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Цепочка Смита-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Норта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организация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дискурса об источниках и факторах роста национального богатства с позиции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позитивного взаимодействия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 научно-исследовательскими программами. 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«Исследование о природе и причинах богатства народов» + «Теории нравственных чувств»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совместить несовместимое?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6A0454-A8F5-554D-8807-92A1603A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14C3DB-4992-994A-AEA1-D4B5D25B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82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4337AF-80CC-CB4C-AC7A-38EDF04C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980" y="136525"/>
            <a:ext cx="10617820" cy="7778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цепочки Смита-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75299-8F2C-DE48-B40F-E151DC12C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" y="1148576"/>
            <a:ext cx="10974659" cy="5028387"/>
          </a:xfrm>
        </p:spPr>
        <p:txBody>
          <a:bodyPr>
            <a:normAutofit lnSpcReduction="1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 (С)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Производительность труда (совокупная производительность факторов производства) (С)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разделение труда/специализация (в том числе других факторов производства) (С)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Масштабы рынка (механизм цен) (С-Н)</a:t>
            </a: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Трансакционные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издержки (Н)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(Н)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B218505-049B-5149-A2C8-673E1BBB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7B1A88-47BF-404A-920D-0704C2E3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4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4426E-D559-7E4C-A406-86D23E4C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3" y="136526"/>
            <a:ext cx="10595517" cy="73327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 – производительность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20D7F5-4FF0-054F-A0D2-2269AF34F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10" y="1360449"/>
            <a:ext cx="10807390" cy="4816514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Прямая зависимость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трудовой теорией стоимости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Производительность труда      Совокупная производительность факторов (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TFP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Следствия расширительной трактовки: (а) множественность факторов производства, (б) возможности замещения одного фактора другим, (в) технологический прогресс 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Оговорка: без вынужденных обменов (в том числе грабежа)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F19863-8A2C-7149-B119-A1395D14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866A86-D109-4248-9F04-F9147EA3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4</a:t>
            </a:fld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3EB2DBF0-2CC0-1E42-8EB1-4B9204A270F3}"/>
              </a:ext>
            </a:extLst>
          </p:cNvPr>
          <p:cNvCxnSpPr/>
          <p:nvPr/>
        </p:nvCxnSpPr>
        <p:spPr>
          <a:xfrm>
            <a:off x="5330283" y="2687445"/>
            <a:ext cx="3233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00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F154D-338A-8F49-93FC-B2BBF2CC2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6318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Производительность – общественное разделение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565764-BF29-BD44-A555-F62937304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1427356"/>
            <a:ext cx="11496907" cy="4749608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общественна производительная сила (Маркс)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Частичный рабочий и реальное подчинение труда капиталу (Маркс)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труда в компании (булавочная мануфактура) и в обществе (по Марксу)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Невидимая рука – спонтанный порядок по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Хайеку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безличные обмены по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Норту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Видимая рука по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Чандлеру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Специализированность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 – не то же самое, что специфичность ресурсов по Уильямсону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81A85A-C2E5-9C44-973F-59DBEB5B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417B0C0-CF2D-1D49-90D7-C12DCED7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6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DC06C-BC6B-8D47-931E-DEA1890D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 и добровольный обмен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C050B4-C843-D84F-A9B8-5AD2F4A89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1" y="1690688"/>
            <a:ext cx="10707029" cy="4486275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людей к обмену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Масштабы добровольных обменов (рынков)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Григорьев 10.11.23 об империях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Непредвиденные, но общественно значимые результаты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 соблюдения правил/прав: 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(а) уровень прямых издержек гарантий прав, (б) распределение их бремени (</a:t>
            </a:r>
            <a:r>
              <a:rPr lang="ru-RU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недискриминационность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(в) вероятности ошибок первого и второго рода, допускаемых гарантом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3B038C-0C7D-C244-A84C-5D5939CF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160723-3AE4-4E42-8163-07DFA42C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96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3CA8A4-C4A6-1B41-A1AA-254012E0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440"/>
            <a:ext cx="1206562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Масштабы рынка,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трансакционные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издержки и институты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264EA0-1F09-2847-AB29-E340465E8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1583473"/>
            <a:ext cx="10851995" cy="4593490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 использования механизма цен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Коуз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на территории Римской империи: транспортные технологии 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трансакционные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издержки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Неединственность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механизма координации (Смит – булавочная мануфактура) 		Дискретные структурные альтернативы (Уильямсон)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Распределении бремени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трансакционных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издержек  между участниками обменов 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6B3717-27AA-174A-8E97-832787286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203D56-A2CF-F346-BC2E-3B39EA7B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7</a:t>
            </a:fld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ABE5F32B-2D17-5B4E-BE4B-AFD7ACCD8C3F}"/>
              </a:ext>
            </a:extLst>
          </p:cNvPr>
          <p:cNvCxnSpPr/>
          <p:nvPr/>
        </p:nvCxnSpPr>
        <p:spPr>
          <a:xfrm>
            <a:off x="3245007" y="3757963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78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5F0CC-33B9-FC44-8864-EC7B858A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943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дискурса - 1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6CB57-5038-5341-A029-12FC1F137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780" y="1345001"/>
            <a:ext cx="11563815" cy="4831963"/>
          </a:xfrm>
        </p:spPr>
        <p:txBody>
          <a:bodyPr>
            <a:normAutofit/>
          </a:bodyPr>
          <a:lstStyle/>
          <a:p>
            <a:pPr indent="450215" algn="just">
              <a:lnSpc>
                <a:spcPct val="100000"/>
              </a:lnSpc>
              <a:spcBef>
                <a:spcPts val="0"/>
              </a:spcBef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ризнание множественности исследовательских традиций в рамках одной дисциплинарной области как устойчивого состояния на основе кооперативного двустороннего взаимодействия с возможным взаимным «обволакиванием».</a:t>
            </a:r>
          </a:p>
          <a:p>
            <a:pPr indent="450215" algn="just">
              <a:lnSpc>
                <a:spcPct val="100000"/>
              </a:lnSpc>
              <a:spcBef>
                <a:spcPts val="0"/>
              </a:spcBef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фильтров, обеспечивающих поддержание необходимых стандартов, для формирования полноценного дискурса, являющихся инструментом управления вниманием его индивидуальных участников (необходимый элемент навигации по дисциплинарной области) как на базе профильных журналов, так и научных конференций.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9B2A8C-8351-9544-86D8-7A7CBDD1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037260-F4F5-DE4E-8711-8EEB81E9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0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A9FF5-B1DE-E942-87AB-4F03B666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5917"/>
            <a:ext cx="12076770" cy="5938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построения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дискурса - 2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9A1712-39B3-5D4A-98B5-54E3594AD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1260088"/>
            <a:ext cx="11608420" cy="5006083"/>
          </a:xfrm>
        </p:spPr>
        <p:txBody>
          <a:bodyPr>
            <a:noAutofit/>
          </a:bodyPr>
          <a:lstStyle/>
          <a:p>
            <a:pPr indent="450215" algn="just">
              <a:lnSpc>
                <a:spcPct val="100000"/>
              </a:lnSpc>
              <a:spcBef>
                <a:spcPts val="0"/>
              </a:spcBef>
            </a:pP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потенциала обволакивания как способа развития защитного пояса НИП, а через него – и самой программы.</a:t>
            </a:r>
          </a:p>
          <a:p>
            <a:pPr indent="450215" algn="just">
              <a:lnSpc>
                <a:spcPct val="100000"/>
              </a:lnSpc>
              <a:spcBef>
                <a:spcPts val="0"/>
              </a:spcBef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азвитие научного экономического знания на основе формирования исследовательских коалиций (</a:t>
            </a:r>
            <a:r>
              <a:rPr lang="ru-RU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приоритезация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общего в коммуникациях с неакадемическим сообществом), что в свою очередь требует ответа на вопрос о зависимости спроса на экспертные знания, основанные на исследованиях в свете разных способов взаимодействия НИП.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Ф</a:t>
            </a: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ормирование подходов в фундаментальному высшему экономическому образованию на основе концептуального разнообразия, но с одним профессиональным метаязыком</a:t>
            </a:r>
            <a:endParaRPr lang="ru-RU" sz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30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C88BD3-857A-024A-A1A4-13B1B6DEE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ED211AB-F18C-9B47-8BFC-615C7B7FC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03BD-938D-E848-8534-ACD6F91AF8A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635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12644</TotalTime>
  <Words>558</Words>
  <Application>Microsoft Macintosh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Экономика, общество и культура: наследие Адама Смита и современность  Экономический факультет МГУ имени М.В.Ломоносова.  10.11.2023 г.Москва     Цепочка Смита-Норта в контексте: серфинг в море экономических идей </vt:lpstr>
      <vt:lpstr>Мотивация</vt:lpstr>
      <vt:lpstr>Элементы цепочки Смита-Норта</vt:lpstr>
      <vt:lpstr>Богатство – производительность труда</vt:lpstr>
      <vt:lpstr>Производительность – общественное разделение труда</vt:lpstr>
      <vt:lpstr>ОРТ и добровольный обмен</vt:lpstr>
      <vt:lpstr>Масштабы рынка, трансакционные издержки и институты</vt:lpstr>
      <vt:lpstr>Принципы построения внутридисциплинарного дискурса - 1</vt:lpstr>
      <vt:lpstr>Принципы построения внутридисциплинарного дискурса - 2</vt:lpstr>
      <vt:lpstr>Спасибо за внимание! aes@ranepa.ru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Экономика, общество и культура: наследие Адама Смита и современность  Экономический факультет МГУ имени М.В.Ломоносова.  10.11.2023 г.Москва       Цепочка Смита-Норта в контексте: серфинг в море экономических идей </dc:title>
  <dc:creator>Microsoft Office User</dc:creator>
  <cp:lastModifiedBy>Microsoft Office User</cp:lastModifiedBy>
  <cp:revision>15</cp:revision>
  <dcterms:created xsi:type="dcterms:W3CDTF">2023-11-01T15:09:47Z</dcterms:created>
  <dcterms:modified xsi:type="dcterms:W3CDTF">2023-11-10T12:43:06Z</dcterms:modified>
</cp:coreProperties>
</file>