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01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51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26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04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62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30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13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86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59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10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0D3C4-E96F-3043-8B4C-A46721C9A734}" type="datetimeFigureOut">
              <a:t>13.09.23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AECA-B8BE-1B42-BA77-5D7C3266BF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72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2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3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4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5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4605" y="2259774"/>
            <a:ext cx="69694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/>
              <a:t>Предпринимательство или регулирование: </a:t>
            </a:r>
            <a:br>
              <a:rPr lang="ru-RU" sz="2000" b="1"/>
            </a:br>
            <a:r>
              <a:rPr lang="ru-RU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альтернативные пути преодоления нециклических шоков с точки зрения проблемы рациональности индивидов</a:t>
            </a:r>
            <a:endParaRPr lang="ru-RU" sz="200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604" y="305541"/>
            <a:ext cx="1519100" cy="782843"/>
          </a:xfrm>
          <a:prstGeom prst="rect">
            <a:avLst/>
          </a:prstGeom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4605" y="5048238"/>
            <a:ext cx="7227835" cy="1234079"/>
          </a:xfrm>
        </p:spPr>
        <p:txBody>
          <a:bodyPr>
            <a:noAutofit/>
          </a:bodyPr>
          <a:lstStyle/>
          <a:p>
            <a:pPr algn="l"/>
            <a:r>
              <a:rPr lang="ru-RU" sz="1400"/>
              <a:t>Авторы: </a:t>
            </a:r>
          </a:p>
          <a:p>
            <a:pPr algn="l"/>
            <a:r>
              <a:rPr lang="ru-RU" sz="1400" b="1"/>
              <a:t>д.э.н. Шаститко Андрей Евгеньевич</a:t>
            </a:r>
            <a:r>
              <a:rPr lang="ru-RU" sz="1400"/>
              <a:t>, зав. кафедры конкурентной и промышленной политики  экономического факультета МГУ им. М.В. Ломоносова</a:t>
            </a:r>
          </a:p>
          <a:p>
            <a:pPr algn="l"/>
            <a:r>
              <a:rPr lang="ru-RU" sz="1400" b="1"/>
              <a:t>Федоров Сергей Игоревич</a:t>
            </a:r>
            <a:r>
              <a:rPr lang="ru-RU" sz="1400"/>
              <a:t>, аспирант, ассистент кафедры конкурентной и промышленной политики экономического факультета МГУ им. М.В. Ломоносова</a:t>
            </a:r>
          </a:p>
        </p:txBody>
      </p:sp>
    </p:spTree>
    <p:extLst>
      <p:ext uri="{BB962C8B-B14F-4D97-AF65-F5344CB8AC3E}">
        <p14:creationId xmlns:p14="http://schemas.microsoft.com/office/powerpoint/2010/main" val="19993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4606" y="613161"/>
            <a:ext cx="75426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>
                <a:latin typeface="Arial"/>
                <a:cs typeface="Arial"/>
              </a:rPr>
              <a:t>Произошел внешний шок – </a:t>
            </a:r>
            <a:r>
              <a:rPr lang="ru-RU" sz="2000" b="1" u="sng">
                <a:latin typeface="Arial"/>
                <a:cs typeface="Arial"/>
              </a:rPr>
              <a:t>что делать</a:t>
            </a:r>
            <a:r>
              <a:rPr lang="ru-RU" sz="2000" b="1">
                <a:latin typeface="Arial"/>
                <a:cs typeface="Arial"/>
              </a:rPr>
              <a:t>?</a:t>
            </a:r>
            <a:endParaRPr lang="ru-RU" sz="20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4145631" y="1091612"/>
            <a:ext cx="577242" cy="619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667443" y="1091612"/>
            <a:ext cx="1905110" cy="619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581835" y="1970478"/>
            <a:ext cx="3085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>
                <a:latin typeface="Arial"/>
                <a:cs typeface="Arial"/>
              </a:rPr>
              <a:t>Индивиды обладают «рассеянным знанием», «предпринимательской бдительностью» и «потребительским суверенитетом»</a:t>
            </a:r>
            <a:endParaRPr lang="ru-RU" sz="14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166619" y="3347810"/>
            <a:ext cx="1" cy="566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615058" y="4053409"/>
            <a:ext cx="31241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>
                <a:latin typeface="Arial"/>
                <a:cs typeface="Arial"/>
              </a:rPr>
              <a:t>Индивиды сами найдут решение – вмешиваться нет необходимости </a:t>
            </a:r>
            <a:br>
              <a:rPr lang="ru-RU" sz="1400" b="1">
                <a:latin typeface="Arial"/>
                <a:cs typeface="Arial"/>
              </a:rPr>
            </a:br>
            <a:r>
              <a:rPr lang="ru-RU" sz="1400" b="1">
                <a:solidFill>
                  <a:srgbClr val="C0504D"/>
                </a:solidFill>
                <a:latin typeface="Arial"/>
                <a:cs typeface="Arial"/>
              </a:rPr>
              <a:t>(неоавстрийская традиция)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190652" y="1970478"/>
            <a:ext cx="2678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>
                <a:latin typeface="Arial"/>
                <a:cs typeface="Arial"/>
              </a:rPr>
              <a:t>Индивиды обладают ограниченной рациональностью из-за трансакционных издержек</a:t>
            </a:r>
            <a:endParaRPr lang="ru-RU" sz="14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7572553" y="3347810"/>
            <a:ext cx="1" cy="566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919330" y="4053409"/>
            <a:ext cx="30866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>
                <a:latin typeface="Arial"/>
                <a:cs typeface="Arial"/>
              </a:rPr>
              <a:t>Индивиды могут ошибаться – </a:t>
            </a:r>
            <a:r>
              <a:rPr lang="ru-RU" sz="1400" b="1" u="sng">
                <a:latin typeface="Arial"/>
                <a:cs typeface="Arial"/>
              </a:rPr>
              <a:t>возможно</a:t>
            </a:r>
            <a:r>
              <a:rPr lang="ru-RU" sz="1400" b="1">
                <a:latin typeface="Arial"/>
                <a:cs typeface="Arial"/>
              </a:rPr>
              <a:t>, им следует помочь </a:t>
            </a:r>
            <a:br>
              <a:rPr lang="ru-RU" sz="1400" b="1">
                <a:latin typeface="Arial"/>
                <a:cs typeface="Arial"/>
              </a:rPr>
            </a:br>
            <a:r>
              <a:rPr lang="ru-RU" sz="1400" b="1">
                <a:solidFill>
                  <a:schemeClr val="accent2"/>
                </a:solidFill>
                <a:latin typeface="Arial"/>
                <a:cs typeface="Arial"/>
              </a:rPr>
              <a:t>(теория трансакционных издержек)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1196462" y="1091612"/>
            <a:ext cx="2949171" cy="619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28679" y="1970478"/>
            <a:ext cx="21355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>
                <a:latin typeface="Arial"/>
                <a:cs typeface="Arial"/>
              </a:rPr>
              <a:t>Индивид – </a:t>
            </a:r>
            <a:r>
              <a:rPr lang="ru-RU" sz="1400" u="sng">
                <a:latin typeface="Arial"/>
                <a:cs typeface="Arial"/>
              </a:rPr>
              <a:t>рациональный</a:t>
            </a:r>
            <a:r>
              <a:rPr lang="ru-RU" sz="1400">
                <a:latin typeface="Arial"/>
                <a:cs typeface="Arial"/>
              </a:rPr>
              <a:t> максимизатор в </a:t>
            </a:r>
            <a:r>
              <a:rPr lang="ru-RU" sz="1400" u="sng">
                <a:latin typeface="Arial"/>
                <a:cs typeface="Arial"/>
              </a:rPr>
              <a:t>статической ситуации</a:t>
            </a:r>
            <a:endParaRPr lang="ru-RU" sz="1400" u="sng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1196462" y="3347810"/>
            <a:ext cx="1" cy="566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0" y="4053409"/>
            <a:ext cx="24663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>
                <a:latin typeface="Arial"/>
                <a:cs typeface="Arial"/>
              </a:rPr>
              <a:t>Компенсировать «провалы рынка» регулированием</a:t>
            </a:r>
            <a:br>
              <a:rPr lang="ru-RU" sz="1400" b="1">
                <a:latin typeface="Arial"/>
                <a:cs typeface="Arial"/>
              </a:rPr>
            </a:br>
            <a:r>
              <a:rPr lang="ru-RU" sz="1400" b="1">
                <a:latin typeface="Arial"/>
                <a:cs typeface="Arial"/>
              </a:rPr>
              <a:t>(неоклассика)</a:t>
            </a:r>
            <a:endParaRPr lang="en-US" sz="1400" b="1">
              <a:latin typeface="Arial"/>
              <a:cs typeface="Arial"/>
            </a:endParaRPr>
          </a:p>
          <a:p>
            <a:pPr algn="ctr"/>
            <a:endParaRPr lang="en-US" sz="1400" b="1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ru-RU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Использование </a:t>
            </a:r>
            <a:br>
              <a:rPr lang="ru-RU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</a:br>
            <a:r>
              <a:rPr lang="ru-RU" sz="1400" b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моделей – удобно для регулирования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2387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467487"/>
              </p:ext>
            </p:extLst>
          </p:nvPr>
        </p:nvGraphicFramePr>
        <p:xfrm>
          <a:off x="664606" y="1576528"/>
          <a:ext cx="7970490" cy="1480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Документ" r:id="rId3" imgW="6083300" imgH="1130300" progId="Word.Document.12">
                  <p:embed/>
                </p:oleObj>
              </mc:Choice>
              <mc:Fallback>
                <p:oleObj name="Документ" r:id="rId3" imgW="6083300" imgH="1130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606" y="1576528"/>
                        <a:ext cx="7970490" cy="1480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64606" y="613161"/>
            <a:ext cx="75426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>
                <a:latin typeface="Arial"/>
                <a:cs typeface="Arial"/>
              </a:rPr>
              <a:t>Ситуация 1. Шок только что наступил</a:t>
            </a:r>
            <a:endParaRPr lang="ru-RU" sz="20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606" y="3439555"/>
            <a:ext cx="7845459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Ни один из исходов не является известным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Никакие предположения относительно выигрышей в том или ином исходе сделать нельзя (ни априорно, ни апостериорно)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«Калейдо-общество» (</a:t>
            </a:r>
            <a:r>
              <a:rPr lang="en-US" sz="1600" i="1"/>
              <a:t>Lachmann, 1976)</a:t>
            </a:r>
            <a:endParaRPr lang="ru-RU" sz="1600" i="1"/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Вероятность ошибки нельзя вычислить – </a:t>
            </a:r>
            <a:r>
              <a:rPr lang="en-US" sz="1600" i="1"/>
              <a:t>nm </a:t>
            </a:r>
            <a:r>
              <a:rPr lang="ru-RU" sz="1600" i="1"/>
              <a:t>неизвестно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ru-RU" sz="1600" i="1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1600" i="1"/>
              <a:t>P.S.: </a:t>
            </a:r>
            <a:r>
              <a:rPr lang="ru-RU" sz="1600" i="1"/>
              <a:t>если </a:t>
            </a:r>
            <a:r>
              <a:rPr lang="en-US" sz="1600" i="1"/>
              <a:t>nm </a:t>
            </a:r>
            <a:r>
              <a:rPr lang="ru-RU" sz="1600" i="1"/>
              <a:t>бесконечно большое</a:t>
            </a:r>
            <a:r>
              <a:rPr lang="en-US" sz="1600" i="1"/>
              <a:t>, </a:t>
            </a:r>
            <a:r>
              <a:rPr lang="ru-RU" sz="1600" i="1"/>
              <a:t>то применимо и к следующим ситуациям?</a:t>
            </a:r>
          </a:p>
        </p:txBody>
      </p:sp>
    </p:spTree>
    <p:extLst>
      <p:ext uri="{BB962C8B-B14F-4D97-AF65-F5344CB8AC3E}">
        <p14:creationId xmlns:p14="http://schemas.microsoft.com/office/powerpoint/2010/main" val="119389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197248"/>
              </p:ext>
            </p:extLst>
          </p:nvPr>
        </p:nvGraphicFramePr>
        <p:xfrm>
          <a:off x="664606" y="1887381"/>
          <a:ext cx="7970490" cy="1480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Документ" r:id="rId3" imgW="6083300" imgH="1130300" progId="Word.Document.12">
                  <p:embed/>
                </p:oleObj>
              </mc:Choice>
              <mc:Fallback>
                <p:oleObj name="Документ" r:id="rId3" imgW="6083300" imgH="1130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606" y="1887381"/>
                        <a:ext cx="7970490" cy="1480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64606" y="613161"/>
            <a:ext cx="78785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>
                <a:latin typeface="Arial"/>
                <a:cs typeface="Arial"/>
              </a:rPr>
              <a:t>Ситуация 2. Индивиды начинают подбирать решения на основе априорных знаний</a:t>
            </a:r>
            <a:endParaRPr lang="ru-RU" sz="20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38907" y="2498112"/>
            <a:ext cx="1322404" cy="188933"/>
          </a:xfrm>
          <a:prstGeom prst="rect">
            <a:avLst/>
          </a:prstGeom>
          <a:solidFill>
            <a:schemeClr val="accent6">
              <a:lumMod val="50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16503" y="2309179"/>
            <a:ext cx="1322404" cy="188933"/>
          </a:xfrm>
          <a:prstGeom prst="rect">
            <a:avLst/>
          </a:prstGeom>
          <a:solidFill>
            <a:schemeClr val="accent6">
              <a:lumMod val="50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6503" y="2687045"/>
            <a:ext cx="1322404" cy="188933"/>
          </a:xfrm>
          <a:prstGeom prst="rect">
            <a:avLst/>
          </a:prstGeom>
          <a:solidFill>
            <a:schemeClr val="accent6">
              <a:lumMod val="50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61311" y="2687045"/>
            <a:ext cx="1396040" cy="188933"/>
          </a:xfrm>
          <a:prstGeom prst="rect">
            <a:avLst/>
          </a:prstGeom>
          <a:solidFill>
            <a:schemeClr val="accent6">
              <a:lumMod val="50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606" y="3368328"/>
            <a:ext cx="7845459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Некоторые исходы становятся известны + подключается способность индивидов к априорным суждениям (</a:t>
            </a:r>
            <a:r>
              <a:rPr lang="en-US" sz="1600" i="1"/>
              <a:t>Knight, 1921)</a:t>
            </a:r>
            <a:endParaRPr lang="ru-RU" sz="1600" i="1"/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Предположения о «неизведанных» исходах делаются априорно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Субъективизм и априорные суждения  по (</a:t>
            </a:r>
            <a:r>
              <a:rPr lang="en-US" sz="1600" i="1"/>
              <a:t>Mises, 1949; Rothbard, 1970; Kirzner, 1973)</a:t>
            </a:r>
            <a:endParaRPr lang="ru-RU" sz="1600" i="1"/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Вероятность ошибки</a:t>
            </a:r>
            <a:r>
              <a:rPr lang="en-US" sz="1600" i="1"/>
              <a:t> </a:t>
            </a:r>
            <a:r>
              <a:rPr lang="ru-RU" sz="1600" i="1"/>
              <a:t>все еще нельзя вычислить – </a:t>
            </a:r>
            <a:r>
              <a:rPr lang="en-US" sz="1600" i="1"/>
              <a:t>nm </a:t>
            </a:r>
            <a:r>
              <a:rPr lang="ru-RU" sz="1600" i="1"/>
              <a:t>неизвестно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ru-RU" sz="1600" i="1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1600" i="1"/>
              <a:t>P.S.: </a:t>
            </a:r>
            <a:r>
              <a:rPr lang="ru-RU" sz="1600" i="1"/>
              <a:t>проблема неопределенности далека от «решения», а появление новых институтов еще маловероятно</a:t>
            </a:r>
          </a:p>
        </p:txBody>
      </p:sp>
    </p:spTree>
    <p:extLst>
      <p:ext uri="{BB962C8B-B14F-4D97-AF65-F5344CB8AC3E}">
        <p14:creationId xmlns:p14="http://schemas.microsoft.com/office/powerpoint/2010/main" val="12051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150914"/>
              </p:ext>
            </p:extLst>
          </p:nvPr>
        </p:nvGraphicFramePr>
        <p:xfrm>
          <a:off x="664606" y="1887381"/>
          <a:ext cx="7970490" cy="1480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Документ" r:id="rId3" imgW="6083300" imgH="1130300" progId="Word.Document.12">
                  <p:embed/>
                </p:oleObj>
              </mc:Choice>
              <mc:Fallback>
                <p:oleObj name="Документ" r:id="rId3" imgW="6083300" imgH="1130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606" y="1887381"/>
                        <a:ext cx="7970490" cy="1480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64606" y="613161"/>
            <a:ext cx="78785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>
                <a:latin typeface="Arial"/>
                <a:cs typeface="Arial"/>
              </a:rPr>
              <a:t>Ситуация 3. Появление дискретных альтернатив на исследованном пространстве </a:t>
            </a:r>
            <a:endParaRPr lang="ru-RU" sz="20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16502" y="2309179"/>
            <a:ext cx="4044487" cy="576581"/>
          </a:xfrm>
          <a:prstGeom prst="rect">
            <a:avLst/>
          </a:prstGeom>
          <a:solidFill>
            <a:schemeClr val="accent2">
              <a:lumMod val="75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82881" y="2309179"/>
            <a:ext cx="1333622" cy="187781"/>
          </a:xfrm>
          <a:prstGeom prst="rect">
            <a:avLst/>
          </a:prstGeom>
          <a:solidFill>
            <a:schemeClr val="accent6">
              <a:lumMod val="50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60989" y="2112758"/>
            <a:ext cx="1182157" cy="187781"/>
          </a:xfrm>
          <a:prstGeom prst="rect">
            <a:avLst/>
          </a:prstGeom>
          <a:solidFill>
            <a:schemeClr val="accent6">
              <a:lumMod val="50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06" y="3232808"/>
            <a:ext cx="78454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Некоторая область исходов становится известна + способность индивидов к априорным суждениям продолжает активно открывать новые исходы за пределами исследованной области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Предположения о «неизведанных» исходах делаются априорно + на основе «рассеянного знания» по Ф. фон Хайеку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«</a:t>
            </a:r>
            <a:r>
              <a:rPr lang="en-US" sz="1600" i="1"/>
              <a:t>Normal Market</a:t>
            </a:r>
            <a:r>
              <a:rPr lang="ru-RU" sz="1600" i="1"/>
              <a:t>» по (</a:t>
            </a:r>
            <a:r>
              <a:rPr lang="en-US" sz="1600" i="1"/>
              <a:t>Leeson, 2022)</a:t>
            </a:r>
            <a:r>
              <a:rPr lang="ru-RU" sz="1600" i="1"/>
              <a:t> и А/С адаптивности по </a:t>
            </a:r>
            <a:r>
              <a:rPr lang="en-US" sz="1600" i="1"/>
              <a:t>(Williamson, 1991), IEN –</a:t>
            </a:r>
            <a:r>
              <a:rPr lang="ru-RU" sz="1600" i="1"/>
              <a:t> институты по </a:t>
            </a:r>
            <a:r>
              <a:rPr lang="en-US" sz="1600" i="1"/>
              <a:t>(Boettke et al., 2015)</a:t>
            </a:r>
            <a:endParaRPr lang="ru-RU" sz="1600" i="1"/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Вероятность ошибки</a:t>
            </a:r>
            <a:r>
              <a:rPr lang="en-US" sz="1600" i="1"/>
              <a:t> </a:t>
            </a:r>
            <a:r>
              <a:rPr lang="ru-RU" sz="1600" i="1"/>
              <a:t>все еще нельзя вычислить – </a:t>
            </a:r>
            <a:r>
              <a:rPr lang="en-US" sz="1600" i="1"/>
              <a:t>nm </a:t>
            </a:r>
            <a:r>
              <a:rPr lang="ru-RU" sz="1600" i="1"/>
              <a:t>неизвестно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1600" i="1"/>
              <a:t>P.S.: </a:t>
            </a:r>
            <a:r>
              <a:rPr lang="ru-RU" sz="1600" i="1"/>
              <a:t>«дилемма заключенного» может решаться дискретными альтернативами внутри исследованной области – появляются новые институты</a:t>
            </a:r>
          </a:p>
        </p:txBody>
      </p:sp>
    </p:spTree>
    <p:extLst>
      <p:ext uri="{BB962C8B-B14F-4D97-AF65-F5344CB8AC3E}">
        <p14:creationId xmlns:p14="http://schemas.microsoft.com/office/powerpoint/2010/main" val="292504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857236"/>
              </p:ext>
            </p:extLst>
          </p:nvPr>
        </p:nvGraphicFramePr>
        <p:xfrm>
          <a:off x="664606" y="1792915"/>
          <a:ext cx="7970490" cy="1480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Документ" r:id="rId3" imgW="6083300" imgH="1130300" progId="Word.Document.12">
                  <p:embed/>
                </p:oleObj>
              </mc:Choice>
              <mc:Fallback>
                <p:oleObj name="Документ" r:id="rId3" imgW="6083300" imgH="1130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606" y="1792915"/>
                        <a:ext cx="7970490" cy="1480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64606" y="613161"/>
            <a:ext cx="78785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>
                <a:latin typeface="Arial"/>
                <a:cs typeface="Arial"/>
              </a:rPr>
              <a:t>Ситуация 4. Адаптация произошла, но проблемы </a:t>
            </a:r>
            <a:br>
              <a:rPr lang="ru-RU" sz="2000" b="1">
                <a:latin typeface="Arial"/>
                <a:cs typeface="Arial"/>
              </a:rPr>
            </a:br>
            <a:r>
              <a:rPr lang="ru-RU" sz="2000" b="1">
                <a:latin typeface="Arial"/>
                <a:cs typeface="Arial"/>
              </a:rPr>
              <a:t>остаются прежними</a:t>
            </a:r>
            <a:endParaRPr lang="ru-RU" sz="20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11914" y="2020888"/>
            <a:ext cx="6531232" cy="576581"/>
          </a:xfrm>
          <a:prstGeom prst="rect">
            <a:avLst/>
          </a:prstGeom>
          <a:solidFill>
            <a:schemeClr val="accent2">
              <a:lumMod val="75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11914" y="2812649"/>
            <a:ext cx="6531232" cy="176792"/>
          </a:xfrm>
          <a:prstGeom prst="rect">
            <a:avLst/>
          </a:prstGeom>
          <a:solidFill>
            <a:schemeClr val="accent2">
              <a:lumMod val="75000"/>
              <a:alpha val="24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606" y="3331686"/>
            <a:ext cx="81576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Относительно (?) большое число исходов становятся известны, но всегда остается пространство для предпринимательского творчества (неизвестные исходы)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На изведанных исходах начинает работать теорема Чебышева (и, соответственно, модели)</a:t>
            </a:r>
            <a:r>
              <a:rPr lang="ru-RU" sz="1600" i="1" baseline="30000"/>
              <a:t>1</a:t>
            </a:r>
            <a:endParaRPr lang="ru-RU" sz="1600" i="1"/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Вероятность ошибки</a:t>
            </a:r>
            <a:r>
              <a:rPr lang="en-US" sz="1600" i="1"/>
              <a:t> </a:t>
            </a:r>
            <a:r>
              <a:rPr lang="ru-RU" sz="1600" i="1"/>
              <a:t>все еще нельзя вычислить! – </a:t>
            </a:r>
            <a:r>
              <a:rPr lang="en-US" sz="1600" i="1"/>
              <a:t>nm </a:t>
            </a:r>
            <a:r>
              <a:rPr lang="ru-RU" sz="1600" i="1"/>
              <a:t>неизвестно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1600" i="1"/>
              <a:t>P.S.: </a:t>
            </a:r>
            <a:r>
              <a:rPr lang="ru-RU" sz="1600" i="1"/>
              <a:t>ситуация приближается к неоклассике, но не достигает ее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1200" i="1"/>
              <a:t>1. Интересная аналогия с квантовой физикой: единичные исходы не моделируются, а поведение множества квантов становится относительно предсказуемым</a:t>
            </a:r>
          </a:p>
        </p:txBody>
      </p:sp>
    </p:spTree>
    <p:extLst>
      <p:ext uri="{BB962C8B-B14F-4D97-AF65-F5344CB8AC3E}">
        <p14:creationId xmlns:p14="http://schemas.microsoft.com/office/powerpoint/2010/main" val="111552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4606" y="613161"/>
            <a:ext cx="78785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>
                <a:latin typeface="Arial"/>
                <a:cs typeface="Arial"/>
              </a:rPr>
              <a:t>Регулирование как баланс ошибок </a:t>
            </a:r>
            <a:r>
              <a:rPr lang="en-US" sz="2000" b="1">
                <a:latin typeface="Arial"/>
                <a:cs typeface="Arial"/>
              </a:rPr>
              <a:t>I </a:t>
            </a:r>
            <a:r>
              <a:rPr lang="ru-RU" sz="2000" b="1">
                <a:latin typeface="Arial"/>
                <a:cs typeface="Arial"/>
              </a:rPr>
              <a:t>и </a:t>
            </a:r>
            <a:r>
              <a:rPr lang="en-US" sz="2000" b="1">
                <a:latin typeface="Arial"/>
                <a:cs typeface="Arial"/>
              </a:rPr>
              <a:t>II </a:t>
            </a:r>
            <a:r>
              <a:rPr lang="ru-RU" sz="2000" b="1">
                <a:latin typeface="Arial"/>
                <a:cs typeface="Arial"/>
              </a:rPr>
              <a:t>рода</a:t>
            </a:r>
            <a:endParaRPr lang="ru-RU" sz="20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796254"/>
              </p:ext>
            </p:extLst>
          </p:nvPr>
        </p:nvGraphicFramePr>
        <p:xfrm>
          <a:off x="664606" y="1262066"/>
          <a:ext cx="7711234" cy="2189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Документ" r:id="rId3" imgW="6083300" imgH="1727200" progId="Word.Document.12">
                  <p:embed/>
                </p:oleObj>
              </mc:Choice>
              <mc:Fallback>
                <p:oleObj name="Документ" r:id="rId3" imgW="6083300" imgH="1727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606" y="1262066"/>
                        <a:ext cx="7711234" cy="2189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4606" y="3579518"/>
            <a:ext cx="771123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Ситуация 1 – соотношение рисков ошибок в целом непонятно. Роль регулятора может заключаться в пресечении паники (например, временная краткосрочная заморозка цен)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Ситуация 2. – Риски ошибок </a:t>
            </a:r>
            <a:r>
              <a:rPr lang="en-US" sz="1600" i="1"/>
              <a:t>I </a:t>
            </a:r>
            <a:r>
              <a:rPr lang="ru-RU" sz="1600" i="1"/>
              <a:t>рода максимальны, регулирование при прочих равных вряд ли можно считать целесообразным.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Ситуация 3. – Риски ошибок </a:t>
            </a:r>
            <a:r>
              <a:rPr lang="en-US" sz="1600" i="1"/>
              <a:t>I </a:t>
            </a:r>
            <a:r>
              <a:rPr lang="ru-RU" sz="1600" i="1"/>
              <a:t>рода все еще велики – регулирование хотя бы должно опираться на </a:t>
            </a:r>
            <a:r>
              <a:rPr lang="en-US" sz="1600" i="1"/>
              <a:t>IEN</a:t>
            </a:r>
            <a:r>
              <a:rPr lang="ru-RU" sz="1600" i="1"/>
              <a:t>-институты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/>
              <a:buChar char="•"/>
            </a:pPr>
            <a:r>
              <a:rPr lang="ru-RU" sz="1600" i="1"/>
              <a:t>Ситуация 4 – Риски ошибок </a:t>
            </a:r>
            <a:r>
              <a:rPr lang="en-US" sz="1600" i="1"/>
              <a:t>I </a:t>
            </a:r>
            <a:r>
              <a:rPr lang="ru-RU" sz="1600" i="1"/>
              <a:t>и </a:t>
            </a:r>
            <a:r>
              <a:rPr lang="en-US" sz="1600" i="1"/>
              <a:t>II </a:t>
            </a:r>
            <a:r>
              <a:rPr lang="ru-RU" sz="1600" i="1"/>
              <a:t>рода при прочих равных уравновешиваются, но простор для предпринимательской бдительности остается всегда…</a:t>
            </a:r>
            <a:endParaRPr lang="ru-RU" sz="1200" i="1"/>
          </a:p>
        </p:txBody>
      </p:sp>
    </p:spTree>
    <p:extLst>
      <p:ext uri="{BB962C8B-B14F-4D97-AF65-F5344CB8AC3E}">
        <p14:creationId xmlns:p14="http://schemas.microsoft.com/office/powerpoint/2010/main" val="23749067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544</Words>
  <Application>Microsoft Macintosh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</cp:revision>
  <dcterms:created xsi:type="dcterms:W3CDTF">2023-09-07T15:34:10Z</dcterms:created>
  <dcterms:modified xsi:type="dcterms:W3CDTF">2023-09-13T18:30:11Z</dcterms:modified>
</cp:coreProperties>
</file>