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9" r:id="rId2"/>
    <p:sldId id="314" r:id="rId3"/>
    <p:sldId id="315" r:id="rId4"/>
    <p:sldId id="307" r:id="rId5"/>
    <p:sldId id="306" r:id="rId6"/>
    <p:sldId id="310" r:id="rId7"/>
    <p:sldId id="311" r:id="rId8"/>
    <p:sldId id="312" r:id="rId9"/>
    <p:sldId id="296" r:id="rId10"/>
  </p:sldIdLst>
  <p:sldSz cx="9144000" cy="6858000" type="screen4x3"/>
  <p:notesSz cx="6788150" cy="99234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7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5047" y="0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5CCB9-7268-4082-AF1D-6A71FF5C858C}" type="datetimeFigureOut">
              <a:rPr lang="ru-RU" smtClean="0"/>
              <a:t>06.11.2013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8815" y="4713645"/>
            <a:ext cx="5430520" cy="44655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5568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5047" y="9425568"/>
            <a:ext cx="2941532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538C4-9839-4801-9D33-BEA6F8524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163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08E6-B770-4595-9E53-7E3E341DE1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681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08E6-B770-4595-9E53-7E3E341DE1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15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08E6-B770-4595-9E53-7E3E341DE1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08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Заголовок 26"/>
          <p:cNvSpPr>
            <a:spLocks noGrp="1"/>
          </p:cNvSpPr>
          <p:nvPr>
            <p:ph type="title"/>
          </p:nvPr>
        </p:nvSpPr>
        <p:spPr>
          <a:xfrm>
            <a:off x="311438" y="3486954"/>
            <a:ext cx="8521124" cy="1143000"/>
          </a:xfrm>
        </p:spPr>
        <p:txBody>
          <a:bodyPr anchor="t"/>
          <a:lstStyle>
            <a:lvl1pPr>
              <a:defRPr sz="1900" b="1">
                <a:solidFill>
                  <a:srgbClr val="5D4B24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3" name="Текст 32"/>
          <p:cNvSpPr>
            <a:spLocks noGrp="1"/>
          </p:cNvSpPr>
          <p:nvPr>
            <p:ph type="body" sz="quarter" idx="10"/>
          </p:nvPr>
        </p:nvSpPr>
        <p:spPr>
          <a:xfrm>
            <a:off x="311438" y="2357235"/>
            <a:ext cx="8521124" cy="712426"/>
          </a:xfrm>
        </p:spPr>
        <p:txBody>
          <a:bodyPr>
            <a:normAutofit/>
          </a:bodyPr>
          <a:lstStyle>
            <a:lvl1pPr algn="ctr">
              <a:buNone/>
              <a:defRPr sz="1500" b="1">
                <a:solidFill>
                  <a:srgbClr val="5D4B24"/>
                </a:solidFill>
              </a:defRPr>
            </a:lvl1pPr>
            <a:lvl2pPr algn="ctr">
              <a:buNone/>
              <a:defRPr/>
            </a:lvl2pPr>
            <a:lvl3pPr algn="ctr">
              <a:buNone/>
              <a:defRPr/>
            </a:lvl3pPr>
            <a:lvl4pPr algn="ctr">
              <a:buNone/>
              <a:defRPr/>
            </a:lvl4pPr>
            <a:lvl5pPr algn="ctr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4" name="Текст 32"/>
          <p:cNvSpPr>
            <a:spLocks noGrp="1"/>
          </p:cNvSpPr>
          <p:nvPr>
            <p:ph type="body" sz="quarter" idx="11"/>
          </p:nvPr>
        </p:nvSpPr>
        <p:spPr>
          <a:xfrm>
            <a:off x="311438" y="5511280"/>
            <a:ext cx="8521124" cy="323832"/>
          </a:xfrm>
        </p:spPr>
        <p:txBody>
          <a:bodyPr>
            <a:normAutofit/>
          </a:bodyPr>
          <a:lstStyle>
            <a:lvl1pPr algn="ctr">
              <a:buNone/>
              <a:defRPr sz="1100" b="1">
                <a:solidFill>
                  <a:srgbClr val="5D4B24"/>
                </a:solidFill>
              </a:defRPr>
            </a:lvl1pPr>
            <a:lvl2pPr algn="ctr">
              <a:buNone/>
              <a:defRPr/>
            </a:lvl2pPr>
            <a:lvl3pPr algn="ctr">
              <a:buNone/>
              <a:defRPr/>
            </a:lvl3pPr>
            <a:lvl4pPr algn="ctr">
              <a:buNone/>
              <a:defRPr/>
            </a:lvl4pPr>
            <a:lvl5pPr algn="ctr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1315700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и объект (оформление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2421" y="1226941"/>
            <a:ext cx="8676947" cy="4792718"/>
          </a:xfrm>
          <a:ln>
            <a:noFill/>
          </a:ln>
        </p:spPr>
        <p:txBody>
          <a:bodyPr>
            <a:normAutofit/>
          </a:bodyPr>
          <a:lstStyle>
            <a:lvl1pPr>
              <a:buNone/>
              <a:defRPr sz="1400" b="1">
                <a:solidFill>
                  <a:srgbClr val="5D4B24"/>
                </a:solidFill>
                <a:latin typeface="Arial" pitchFamily="34" charset="0"/>
                <a:cs typeface="Arial" pitchFamily="34" charset="0"/>
              </a:defRPr>
            </a:lvl1pPr>
            <a:lvl2pPr>
              <a:buNone/>
              <a:defRPr sz="1400" b="1">
                <a:solidFill>
                  <a:srgbClr val="5D4B24"/>
                </a:solidFill>
                <a:latin typeface="Arial" pitchFamily="34" charset="0"/>
                <a:cs typeface="Arial" pitchFamily="34" charset="0"/>
              </a:defRPr>
            </a:lvl2pPr>
            <a:lvl3pPr>
              <a:buNone/>
              <a:defRPr sz="1400" b="1">
                <a:solidFill>
                  <a:srgbClr val="5D4B24"/>
                </a:solidFill>
                <a:latin typeface="Arial" pitchFamily="34" charset="0"/>
                <a:cs typeface="Arial" pitchFamily="34" charset="0"/>
              </a:defRPr>
            </a:lvl3pPr>
            <a:lvl4pPr>
              <a:buNone/>
              <a:defRPr sz="1400" b="1">
                <a:solidFill>
                  <a:srgbClr val="5D4B24"/>
                </a:solidFill>
                <a:latin typeface="Arial" pitchFamily="34" charset="0"/>
                <a:cs typeface="Arial" pitchFamily="34" charset="0"/>
              </a:defRPr>
            </a:lvl4pPr>
            <a:lvl5pPr>
              <a:buNone/>
              <a:defRPr sz="1400" b="1">
                <a:solidFill>
                  <a:srgbClr val="5D4B24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3884" y="255444"/>
            <a:ext cx="5642432" cy="647665"/>
          </a:xfrm>
        </p:spPr>
        <p:txBody>
          <a:bodyPr/>
          <a:lstStyle>
            <a:lvl1pPr algn="l">
              <a:defRPr sz="1800" b="1">
                <a:solidFill>
                  <a:srgbClr val="5D4B2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/>
          </p:nvPr>
        </p:nvSpPr>
        <p:spPr>
          <a:xfrm>
            <a:off x="5977421" y="947666"/>
            <a:ext cx="2871948" cy="259768"/>
          </a:xfrm>
        </p:spPr>
        <p:txBody>
          <a:bodyPr rIns="0"/>
          <a:lstStyle>
            <a:lvl1pPr algn="r">
              <a:buFont typeface="Arial" pitchFamily="34" charset="0"/>
              <a:buNone/>
              <a:defRPr sz="1100" b="1">
                <a:solidFill>
                  <a:srgbClr val="5D4B24"/>
                </a:solidFill>
                <a:latin typeface="Arial" pitchFamily="34" charset="0"/>
                <a:cs typeface="Arial" pitchFamily="34" charset="0"/>
              </a:defRPr>
            </a:lvl1pPr>
            <a:lvl2pPr algn="r">
              <a:buFont typeface="Arial" pitchFamily="34" charset="0"/>
              <a:buNone/>
              <a:defRPr sz="1100" b="1">
                <a:solidFill>
                  <a:srgbClr val="5D4B24"/>
                </a:solidFill>
                <a:latin typeface="Arial" pitchFamily="34" charset="0"/>
                <a:cs typeface="Arial" pitchFamily="34" charset="0"/>
              </a:defRPr>
            </a:lvl2pPr>
            <a:lvl3pPr algn="r">
              <a:buFont typeface="Arial" pitchFamily="34" charset="0"/>
              <a:buNone/>
              <a:defRPr sz="1100" b="1">
                <a:solidFill>
                  <a:srgbClr val="5D4B24"/>
                </a:solidFill>
                <a:latin typeface="Arial" pitchFamily="34" charset="0"/>
                <a:cs typeface="Arial" pitchFamily="34" charset="0"/>
              </a:defRPr>
            </a:lvl3pPr>
            <a:lvl4pPr algn="r">
              <a:buFont typeface="Arial" pitchFamily="34" charset="0"/>
              <a:buNone/>
              <a:defRPr sz="1100" b="1">
                <a:solidFill>
                  <a:srgbClr val="5D4B24"/>
                </a:solidFill>
                <a:latin typeface="Arial" pitchFamily="34" charset="0"/>
                <a:cs typeface="Arial" pitchFamily="34" charset="0"/>
              </a:defRPr>
            </a:lvl4pPr>
            <a:lvl5pPr algn="r">
              <a:buFont typeface="Arial" pitchFamily="34" charset="0"/>
              <a:buNone/>
              <a:defRPr sz="1100" b="1">
                <a:solidFill>
                  <a:srgbClr val="5D4B24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4"/>
          </p:nvPr>
        </p:nvSpPr>
        <p:spPr>
          <a:xfrm>
            <a:off x="8482710" y="6214657"/>
            <a:ext cx="361198" cy="364129"/>
          </a:xfrm>
        </p:spPr>
        <p:txBody>
          <a:bodyPr/>
          <a:lstStyle>
            <a:lvl1pPr algn="ctr">
              <a:defRPr sz="1100" b="1">
                <a:solidFill>
                  <a:srgbClr val="5D4B2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3736674-4769-4DB3-95CE-A7EAA5B1EFC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14"/>
          <p:cNvSpPr>
            <a:spLocks noGrp="1"/>
          </p:cNvSpPr>
          <p:nvPr>
            <p:ph type="ftr" sz="quarter" idx="15"/>
          </p:nvPr>
        </p:nvSpPr>
        <p:spPr>
          <a:xfrm>
            <a:off x="2983275" y="6214657"/>
            <a:ext cx="5499436" cy="364129"/>
          </a:xfrm>
        </p:spPr>
        <p:txBody>
          <a:bodyPr/>
          <a:lstStyle>
            <a:lvl1pPr algn="r">
              <a:defRPr sz="1100" b="1">
                <a:solidFill>
                  <a:srgbClr val="5D4B2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662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08E6-B770-4595-9E53-7E3E341DE1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378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08E6-B770-4595-9E53-7E3E341DE1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42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08E6-B770-4595-9E53-7E3E341DE1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047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08E6-B770-4595-9E53-7E3E341DE1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260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08E6-B770-4595-9E53-7E3E341DE1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14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08E6-B770-4595-9E53-7E3E341DE1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230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08E6-B770-4595-9E53-7E3E341DE1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574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08E6-B770-4595-9E53-7E3E341DE1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369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708E6-B770-4595-9E53-7E3E341DE1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016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aes99@yandex.ru" TargetMode="External"/><Relationship Id="rId2" Type="http://schemas.openxmlformats.org/officeDocument/2006/relationships/hyperlink" Target="http://www.lccp.econ.msu.ru/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271893" y="980728"/>
            <a:ext cx="8522089" cy="1728192"/>
          </a:xfrm>
        </p:spPr>
        <p:txBody>
          <a:bodyPr>
            <a:noAutofit/>
          </a:bodyPr>
          <a:lstStyle/>
          <a:p>
            <a:r>
              <a:rPr lang="ru-RU" sz="1800" dirty="0"/>
              <a:t>РСПП, </a:t>
            </a:r>
            <a:r>
              <a:rPr lang="ru-RU" sz="1800" dirty="0" smtClean="0"/>
              <a:t> </a:t>
            </a:r>
            <a:r>
              <a:rPr lang="ru-RU" sz="1800" smtClean="0"/>
              <a:t>6 ноября </a:t>
            </a:r>
            <a:r>
              <a:rPr lang="ru-RU" sz="1800" dirty="0"/>
              <a:t>2013 года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ru-RU" sz="3600" dirty="0" smtClean="0"/>
              <a:t>Нужна ли антимонопольная регламентация торговой политики частных компаний</a:t>
            </a:r>
            <a:endParaRPr lang="ru-RU" sz="3600" dirty="0"/>
          </a:p>
        </p:txBody>
      </p:sp>
      <p:sp>
        <p:nvSpPr>
          <p:cNvPr id="14339" name="Текст 3"/>
          <p:cNvSpPr>
            <a:spLocks noGrp="1"/>
          </p:cNvSpPr>
          <p:nvPr>
            <p:ph type="body" sz="quarter" idx="11"/>
          </p:nvPr>
        </p:nvSpPr>
        <p:spPr>
          <a:xfrm>
            <a:off x="416871" y="3861048"/>
            <a:ext cx="8259585" cy="1727899"/>
          </a:xfrm>
        </p:spPr>
        <p:txBody>
          <a:bodyPr>
            <a:noAutofit/>
          </a:bodyPr>
          <a:lstStyle/>
          <a:p>
            <a:r>
              <a:rPr lang="ru-RU" sz="2000" dirty="0" err="1"/>
              <a:t>Шаститко</a:t>
            </a:r>
            <a:r>
              <a:rPr lang="ru-RU" sz="2000" dirty="0"/>
              <a:t> А.Е.</a:t>
            </a:r>
          </a:p>
          <a:p>
            <a:r>
              <a:rPr lang="ru-RU" sz="1800" dirty="0" smtClean="0"/>
              <a:t>Д.э.н</a:t>
            </a:r>
            <a:r>
              <a:rPr lang="ru-RU" sz="1800" dirty="0"/>
              <a:t>.. профессор, </a:t>
            </a:r>
          </a:p>
          <a:p>
            <a:r>
              <a:rPr lang="ru-RU" sz="1800" dirty="0"/>
              <a:t>Член комитета РСПП по конкуренции</a:t>
            </a:r>
          </a:p>
          <a:p>
            <a:r>
              <a:rPr lang="ru-RU" sz="1800" dirty="0"/>
              <a:t>Заведующий кафедрой конкурентной и промышленной политики экономического факультета МГУ им </a:t>
            </a:r>
            <a:r>
              <a:rPr lang="ru-RU" sz="1800" dirty="0" err="1"/>
              <a:t>М.В.Ломоносова</a:t>
            </a:r>
            <a:r>
              <a:rPr lang="ru-RU" sz="1800" dirty="0"/>
              <a:t>, </a:t>
            </a:r>
          </a:p>
          <a:p>
            <a:r>
              <a:rPr lang="ru-RU" sz="1800" dirty="0"/>
              <a:t>Директор центра исследования конкуренции и экономического регулирования РАНХ и ГС при Президенте РФ</a:t>
            </a:r>
          </a:p>
          <a:p>
            <a:pPr algn="r">
              <a:defRPr/>
            </a:pPr>
            <a:endParaRPr lang="ru-RU" sz="1800" dirty="0" smtClean="0"/>
          </a:p>
          <a:p>
            <a:pPr eaLnBrk="1" hangingPunct="1">
              <a:defRPr/>
            </a:pPr>
            <a:endParaRPr lang="ru-RU" sz="1800" b="0" dirty="0" smtClean="0"/>
          </a:p>
          <a:p>
            <a:pPr eaLnBrk="1" hangingPunct="1">
              <a:defRPr/>
            </a:pPr>
            <a:endParaRPr lang="ru-RU" sz="1800" b="0" dirty="0"/>
          </a:p>
          <a:p>
            <a:pPr eaLnBrk="1" hangingPunct="1">
              <a:defRPr/>
            </a:pPr>
            <a:endParaRPr lang="ru-RU" sz="1800" b="0" dirty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39552" y="3789040"/>
            <a:ext cx="8248683" cy="83955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129388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Предлагаемый подход</a:t>
            </a:r>
            <a:endParaRPr lang="ru-RU" sz="3600" b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60000" indent="-180000">
              <a:buFont typeface="Arial" pitchFamily="34" charset="0"/>
              <a:buChar char="–"/>
            </a:pPr>
            <a:r>
              <a:rPr lang="ru-RU" sz="2500" b="0" dirty="0" smtClean="0"/>
              <a:t>Регламентация ТП в отдельных случаях может быть полезна, но унификация требований к правилам ТП компаний чревата негативными последствиями для бизнеса;</a:t>
            </a:r>
          </a:p>
          <a:p>
            <a:pPr marL="360000" indent="-180000">
              <a:buFont typeface="Arial" pitchFamily="34" charset="0"/>
              <a:buChar char="–"/>
            </a:pPr>
            <a:r>
              <a:rPr lang="ru-RU" sz="2500" b="0" dirty="0" smtClean="0"/>
              <a:t>Может служить способом снижения коррупционной составляющей при взаимодействии менеджеров компании с контрагентами, но зачастую ценой потери гибкости при принятии решений;</a:t>
            </a:r>
          </a:p>
          <a:p>
            <a:pPr marL="360000" indent="-180000">
              <a:buFont typeface="Arial" pitchFamily="34" charset="0"/>
              <a:buChar char="–"/>
            </a:pPr>
            <a:r>
              <a:rPr lang="ru-RU" sz="2500" b="0" dirty="0" smtClean="0"/>
              <a:t>Определить роль ФАС в разработке и согласовании ТП с учетом необходимости балансирования между антимонопольным принуждением, </a:t>
            </a:r>
            <a:r>
              <a:rPr lang="ru-RU" sz="2500" b="0" dirty="0" err="1" smtClean="0"/>
              <a:t>адвокатированием</a:t>
            </a:r>
            <a:r>
              <a:rPr lang="ru-RU" sz="2500" b="0" dirty="0" smtClean="0"/>
              <a:t> конкуренции и экономическим регулированием;</a:t>
            </a:r>
          </a:p>
          <a:p>
            <a:pPr marL="0" indent="0" algn="just">
              <a:spcBef>
                <a:spcPts val="1200"/>
              </a:spcBef>
            </a:pP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AutoNum type="arabicPeriod"/>
            </a:pP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9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800">
                <a:solidFill>
                  <a:schemeClr val="tx1"/>
                </a:solidFill>
                <a:latin typeface="Arial" charset="0"/>
              </a:defRPr>
            </a:lvl1pPr>
            <a:lvl2pPr marL="651196" indent="-250460" eaLnBrk="0" hangingPunct="0">
              <a:defRPr sz="1800">
                <a:solidFill>
                  <a:schemeClr val="tx1"/>
                </a:solidFill>
                <a:latin typeface="Arial" charset="0"/>
              </a:defRPr>
            </a:lvl2pPr>
            <a:lvl3pPr marL="1001840" indent="-200368" eaLnBrk="0" hangingPunct="0">
              <a:defRPr sz="1800">
                <a:solidFill>
                  <a:schemeClr val="tx1"/>
                </a:solidFill>
                <a:latin typeface="Arial" charset="0"/>
              </a:defRPr>
            </a:lvl3pPr>
            <a:lvl4pPr marL="1402575" indent="-200368" eaLnBrk="0" hangingPunct="0">
              <a:defRPr sz="1800">
                <a:solidFill>
                  <a:schemeClr val="tx1"/>
                </a:solidFill>
                <a:latin typeface="Arial" charset="0"/>
              </a:defRPr>
            </a:lvl4pPr>
            <a:lvl5pPr marL="1803311" indent="-200368" eaLnBrk="0" hangingPunct="0">
              <a:defRPr sz="1800">
                <a:solidFill>
                  <a:schemeClr val="tx1"/>
                </a:solidFill>
                <a:latin typeface="Arial" charset="0"/>
              </a:defRPr>
            </a:lvl5pPr>
            <a:lvl6pPr marL="2204047" indent="-200368" defTabSz="91417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</a:defRPr>
            </a:lvl6pPr>
            <a:lvl7pPr marL="2604783" indent="-200368" defTabSz="91417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</a:defRPr>
            </a:lvl7pPr>
            <a:lvl8pPr marL="3005519" indent="-200368" defTabSz="91417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</a:defRPr>
            </a:lvl8pPr>
            <a:lvl9pPr marL="3406254" indent="-200368" defTabSz="91417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179" eaLnBrk="1" fontAlgn="base" hangingPunct="1">
              <a:spcBef>
                <a:spcPct val="0"/>
              </a:spcBef>
              <a:spcAft>
                <a:spcPct val="0"/>
              </a:spcAft>
            </a:pPr>
            <a:fld id="{922C82D3-FC9B-404C-B390-04B4F62C5B43}" type="slidenum">
              <a:rPr lang="ru-RU" sz="1600">
                <a:solidFill>
                  <a:srgbClr val="5D4B24"/>
                </a:solidFill>
                <a:latin typeface="Times New Roman" pitchFamily="18" charset="0"/>
                <a:cs typeface="Times New Roman" pitchFamily="18" charset="0"/>
              </a:rPr>
              <a:pPr defTabSz="914179"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sz="1200" dirty="0">
              <a:solidFill>
                <a:srgbClr val="5D4B2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32" name="TextBox 10"/>
          <p:cNvSpPr txBox="1">
            <a:spLocks noChangeArrowheads="1"/>
          </p:cNvSpPr>
          <p:nvPr/>
        </p:nvSpPr>
        <p:spPr bwMode="auto">
          <a:xfrm>
            <a:off x="4263761" y="5453298"/>
            <a:ext cx="4092666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sz="110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16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Предлагаемый подход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0000" indent="-180000">
              <a:buFont typeface="Arial" pitchFamily="34" charset="0"/>
              <a:buChar char="–"/>
            </a:pPr>
            <a:r>
              <a:rPr lang="ru-RU" dirty="0"/>
              <a:t>Необходимо вернуться к идее последовательной реализации принципа нецелесообразности государственного вмешательства, в </a:t>
            </a:r>
            <a:r>
              <a:rPr lang="ru-RU" dirty="0" err="1"/>
              <a:t>т.ч</a:t>
            </a:r>
            <a:r>
              <a:rPr lang="ru-RU" dirty="0"/>
              <a:t>. регуляторного, в механизмы взаимодействия компании со своими контрагентами (если не доказано обратное);</a:t>
            </a:r>
          </a:p>
          <a:p>
            <a:pPr marL="360000" indent="-180000">
              <a:buFont typeface="Arial" pitchFamily="34" charset="0"/>
              <a:buChar char="–"/>
            </a:pPr>
            <a:r>
              <a:rPr lang="ru-RU" dirty="0" smtClean="0"/>
              <a:t>Трансформировать </a:t>
            </a:r>
            <a:r>
              <a:rPr lang="ru-RU" dirty="0"/>
              <a:t>обсуждаемые инициативы по регламентации торговых практик на регламентацию корпоративных политик по соблюдению требований антимонопольного законодательства на основе системы управления антимонопольными рисками, а не на основе регламентации цен и других условий договора;</a:t>
            </a:r>
          </a:p>
          <a:p>
            <a:pPr marL="360000" indent="-180000">
              <a:buFont typeface="Arial" pitchFamily="34" charset="0"/>
              <a:buChar char="–"/>
            </a:pPr>
            <a:r>
              <a:rPr lang="ru-RU" dirty="0" smtClean="0"/>
              <a:t>Создать </a:t>
            </a:r>
            <a:r>
              <a:rPr lang="ru-RU" dirty="0"/>
              <a:t>предпосылок для самостоятельной разработки компаниями политик по управлению антимонопольными рисками.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08E6-B770-4595-9E53-7E3E341DE19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61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Заголовок 2"/>
          <p:cNvSpPr>
            <a:spLocks noGrp="1"/>
          </p:cNvSpPr>
          <p:nvPr>
            <p:ph type="title"/>
          </p:nvPr>
        </p:nvSpPr>
        <p:spPr>
          <a:xfrm>
            <a:off x="274293" y="254747"/>
            <a:ext cx="5642014" cy="647660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Постановка проблемы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9" name="Номер слайда 4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800">
                <a:solidFill>
                  <a:schemeClr val="tx1"/>
                </a:solidFill>
                <a:latin typeface="Arial" charset="0"/>
              </a:defRPr>
            </a:lvl1pPr>
            <a:lvl2pPr marL="651196" indent="-250460" eaLnBrk="0" hangingPunct="0">
              <a:defRPr sz="1800">
                <a:solidFill>
                  <a:schemeClr val="tx1"/>
                </a:solidFill>
                <a:latin typeface="Arial" charset="0"/>
              </a:defRPr>
            </a:lvl2pPr>
            <a:lvl3pPr marL="1001840" indent="-200368" eaLnBrk="0" hangingPunct="0">
              <a:defRPr sz="1800">
                <a:solidFill>
                  <a:schemeClr val="tx1"/>
                </a:solidFill>
                <a:latin typeface="Arial" charset="0"/>
              </a:defRPr>
            </a:lvl3pPr>
            <a:lvl4pPr marL="1402575" indent="-200368" eaLnBrk="0" hangingPunct="0">
              <a:defRPr sz="1800">
                <a:solidFill>
                  <a:schemeClr val="tx1"/>
                </a:solidFill>
                <a:latin typeface="Arial" charset="0"/>
              </a:defRPr>
            </a:lvl4pPr>
            <a:lvl5pPr marL="1803311" indent="-200368" eaLnBrk="0" hangingPunct="0">
              <a:defRPr sz="1800">
                <a:solidFill>
                  <a:schemeClr val="tx1"/>
                </a:solidFill>
                <a:latin typeface="Arial" charset="0"/>
              </a:defRPr>
            </a:lvl5pPr>
            <a:lvl6pPr marL="2204047" indent="-200368" defTabSz="91417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</a:defRPr>
            </a:lvl6pPr>
            <a:lvl7pPr marL="2604783" indent="-200368" defTabSz="91417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</a:defRPr>
            </a:lvl7pPr>
            <a:lvl8pPr marL="3005519" indent="-200368" defTabSz="91417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</a:defRPr>
            </a:lvl8pPr>
            <a:lvl9pPr marL="3406254" indent="-200368" defTabSz="91417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179" eaLnBrk="1" fontAlgn="base" hangingPunct="1">
              <a:spcBef>
                <a:spcPct val="0"/>
              </a:spcBef>
              <a:spcAft>
                <a:spcPct val="0"/>
              </a:spcAft>
            </a:pPr>
            <a:fld id="{922C82D3-FC9B-404C-B390-04B4F62C5B43}" type="slidenum">
              <a:rPr lang="ru-RU" sz="1600">
                <a:solidFill>
                  <a:srgbClr val="5D4B24"/>
                </a:solidFill>
                <a:latin typeface="Times New Roman" pitchFamily="18" charset="0"/>
                <a:cs typeface="Times New Roman" pitchFamily="18" charset="0"/>
              </a:rPr>
              <a:pPr defTabSz="914179"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 sz="1200" dirty="0">
              <a:solidFill>
                <a:srgbClr val="5D4B2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32" name="TextBox 10"/>
          <p:cNvSpPr txBox="1">
            <a:spLocks noChangeArrowheads="1"/>
          </p:cNvSpPr>
          <p:nvPr/>
        </p:nvSpPr>
        <p:spPr bwMode="auto">
          <a:xfrm>
            <a:off x="4263761" y="5453298"/>
            <a:ext cx="4092666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sz="110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98097"/>
            <a:ext cx="8676947" cy="4828574"/>
          </a:xfrm>
        </p:spPr>
        <p:txBody>
          <a:bodyPr>
            <a:noAutofit/>
          </a:bodyPr>
          <a:lstStyle/>
          <a:p>
            <a:pPr marL="0" indent="0"/>
            <a:r>
              <a:rPr lang="ru-RU" sz="2000" dirty="0" smtClean="0">
                <a:solidFill>
                  <a:schemeClr val="tx1"/>
                </a:solidFill>
              </a:rPr>
              <a:t>Предложения о внесении изменений в  Закон о защите конкуренции в части регламентации </a:t>
            </a:r>
            <a:r>
              <a:rPr lang="ru-RU" sz="2000" dirty="0">
                <a:solidFill>
                  <a:schemeClr val="tx1"/>
                </a:solidFill>
              </a:rPr>
              <a:t>торговой практики (политики) частной компании (далее - ТП</a:t>
            </a:r>
            <a:r>
              <a:rPr lang="ru-RU" sz="2000" dirty="0" smtClean="0">
                <a:solidFill>
                  <a:schemeClr val="tx1"/>
                </a:solidFill>
              </a:rPr>
              <a:t>):</a:t>
            </a:r>
            <a:endParaRPr lang="ru-RU" sz="2000" dirty="0">
              <a:solidFill>
                <a:schemeClr val="tx1"/>
              </a:solidFill>
            </a:endParaRPr>
          </a:p>
          <a:p>
            <a:pPr indent="0"/>
            <a:r>
              <a:rPr lang="ru-RU" sz="2000" b="0" u="sng" dirty="0">
                <a:solidFill>
                  <a:schemeClr val="tx1"/>
                </a:solidFill>
              </a:rPr>
              <a:t>Цель:</a:t>
            </a:r>
            <a:r>
              <a:rPr lang="ru-RU" sz="2000" b="0" dirty="0">
                <a:solidFill>
                  <a:schemeClr val="tx1"/>
                </a:solidFill>
              </a:rPr>
              <a:t> обеспечение недискриминационного доступа к товару, на рынке которого компания занимает доминирующее положение;</a:t>
            </a:r>
          </a:p>
          <a:p>
            <a:pPr indent="0"/>
            <a:r>
              <a:rPr lang="ru-RU" sz="2000" b="0" u="sng" dirty="0">
                <a:solidFill>
                  <a:schemeClr val="tx1"/>
                </a:solidFill>
              </a:rPr>
              <a:t>Условия регламентации: </a:t>
            </a:r>
            <a:r>
              <a:rPr lang="ru-RU" sz="2000" b="0" dirty="0">
                <a:solidFill>
                  <a:schemeClr val="tx1"/>
                </a:solidFill>
              </a:rPr>
              <a:t>нарушение ст. 10 Закона о защите конкуренции (злоупотребление доминирующим положением), контроль сделок экономической концентрации;</a:t>
            </a:r>
          </a:p>
          <a:p>
            <a:pPr indent="0"/>
            <a:r>
              <a:rPr lang="ru-RU" sz="2000" b="0" u="sng" dirty="0">
                <a:solidFill>
                  <a:schemeClr val="tx1"/>
                </a:solidFill>
              </a:rPr>
              <a:t>Содержание ТП: </a:t>
            </a:r>
            <a:r>
              <a:rPr lang="ru-RU" sz="2000" b="0" dirty="0">
                <a:solidFill>
                  <a:schemeClr val="tx1"/>
                </a:solidFill>
              </a:rPr>
              <a:t>характеристика товара, сведения об определении цены и объемах реализации, существенные условия договоров и типовой договор, основания для отказа в заключении договора;</a:t>
            </a:r>
          </a:p>
          <a:p>
            <a:pPr indent="0"/>
            <a:r>
              <a:rPr lang="ru-RU" sz="2000" b="0" u="sng" dirty="0">
                <a:solidFill>
                  <a:schemeClr val="tx1"/>
                </a:solidFill>
              </a:rPr>
              <a:t>Раскрытие ТП на сайте компании</a:t>
            </a:r>
            <a:r>
              <a:rPr lang="ru-RU" sz="2000" b="0" dirty="0" smtClean="0">
                <a:solidFill>
                  <a:schemeClr val="tx1"/>
                </a:solidFill>
              </a:rPr>
              <a:t>.</a:t>
            </a:r>
          </a:p>
          <a:p>
            <a:pPr marL="0" indent="0"/>
            <a:r>
              <a:rPr lang="ru-RU" sz="2000" dirty="0" smtClean="0">
                <a:solidFill>
                  <a:schemeClr val="tx1"/>
                </a:solidFill>
              </a:rPr>
              <a:t>Распространяющаяся практика предписаний ФАС разработки торгово-сбытовых политик </a:t>
            </a:r>
            <a:endParaRPr lang="ru-RU" sz="2000" dirty="0">
              <a:solidFill>
                <a:schemeClr val="tx1"/>
              </a:solidFill>
            </a:endParaRPr>
          </a:p>
          <a:p>
            <a:pPr algn="just">
              <a:spcBef>
                <a:spcPts val="1200"/>
              </a:spcBef>
              <a:buAutoNum type="arabicPeriod"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AutoNum type="arabicPeriod"/>
            </a:pP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25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Заголовок 2"/>
          <p:cNvSpPr>
            <a:spLocks noGrp="1"/>
          </p:cNvSpPr>
          <p:nvPr>
            <p:ph type="title"/>
          </p:nvPr>
        </p:nvSpPr>
        <p:spPr>
          <a:xfrm>
            <a:off x="274293" y="254747"/>
            <a:ext cx="5642014" cy="64766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Российская практика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9" name="Номер слайда 4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800">
                <a:solidFill>
                  <a:schemeClr val="tx1"/>
                </a:solidFill>
                <a:latin typeface="Arial" charset="0"/>
              </a:defRPr>
            </a:lvl1pPr>
            <a:lvl2pPr marL="651196" indent="-250460" eaLnBrk="0" hangingPunct="0">
              <a:defRPr sz="1800">
                <a:solidFill>
                  <a:schemeClr val="tx1"/>
                </a:solidFill>
                <a:latin typeface="Arial" charset="0"/>
              </a:defRPr>
            </a:lvl2pPr>
            <a:lvl3pPr marL="1001840" indent="-200368" eaLnBrk="0" hangingPunct="0">
              <a:defRPr sz="1800">
                <a:solidFill>
                  <a:schemeClr val="tx1"/>
                </a:solidFill>
                <a:latin typeface="Arial" charset="0"/>
              </a:defRPr>
            </a:lvl3pPr>
            <a:lvl4pPr marL="1402575" indent="-200368" eaLnBrk="0" hangingPunct="0">
              <a:defRPr sz="1800">
                <a:solidFill>
                  <a:schemeClr val="tx1"/>
                </a:solidFill>
                <a:latin typeface="Arial" charset="0"/>
              </a:defRPr>
            </a:lvl4pPr>
            <a:lvl5pPr marL="1803311" indent="-200368" eaLnBrk="0" hangingPunct="0">
              <a:defRPr sz="1800">
                <a:solidFill>
                  <a:schemeClr val="tx1"/>
                </a:solidFill>
                <a:latin typeface="Arial" charset="0"/>
              </a:defRPr>
            </a:lvl5pPr>
            <a:lvl6pPr marL="2204047" indent="-200368" defTabSz="91417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</a:defRPr>
            </a:lvl6pPr>
            <a:lvl7pPr marL="2604783" indent="-200368" defTabSz="91417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</a:defRPr>
            </a:lvl7pPr>
            <a:lvl8pPr marL="3005519" indent="-200368" defTabSz="91417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</a:defRPr>
            </a:lvl8pPr>
            <a:lvl9pPr marL="3406254" indent="-200368" defTabSz="91417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179" eaLnBrk="1" fontAlgn="base" hangingPunct="1">
              <a:spcBef>
                <a:spcPct val="0"/>
              </a:spcBef>
              <a:spcAft>
                <a:spcPct val="0"/>
              </a:spcAft>
            </a:pPr>
            <a:fld id="{922C82D3-FC9B-404C-B390-04B4F62C5B43}" type="slidenum">
              <a:rPr lang="ru-RU" sz="1600">
                <a:solidFill>
                  <a:srgbClr val="5D4B24"/>
                </a:solidFill>
                <a:latin typeface="Times New Roman" pitchFamily="18" charset="0"/>
                <a:cs typeface="Times New Roman" pitchFamily="18" charset="0"/>
              </a:rPr>
              <a:pPr defTabSz="914179"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 sz="1200" dirty="0">
              <a:solidFill>
                <a:srgbClr val="5D4B2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32" name="TextBox 10"/>
          <p:cNvSpPr txBox="1">
            <a:spLocks noChangeArrowheads="1"/>
          </p:cNvSpPr>
          <p:nvPr/>
        </p:nvSpPr>
        <p:spPr bwMode="auto">
          <a:xfrm>
            <a:off x="4263761" y="5453298"/>
            <a:ext cx="4092666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sz="110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98097"/>
            <a:ext cx="8676947" cy="4828574"/>
          </a:xfrm>
        </p:spPr>
        <p:txBody>
          <a:bodyPr>
            <a:noAutofit/>
          </a:bodyPr>
          <a:lstStyle/>
          <a:p>
            <a:pPr marL="0" indent="0"/>
            <a:r>
              <a:rPr lang="ru-RU" sz="2000" dirty="0">
                <a:solidFill>
                  <a:schemeClr val="tx1"/>
                </a:solidFill>
              </a:rPr>
              <a:t>Сделки экономической концентрации</a:t>
            </a:r>
          </a:p>
          <a:p>
            <a:pPr marL="685800">
              <a:buFont typeface="Arial" pitchFamily="34" charset="0"/>
              <a:buChar char="–"/>
            </a:pPr>
            <a:r>
              <a:rPr lang="ru-RU" sz="1900" b="0" dirty="0" smtClean="0">
                <a:solidFill>
                  <a:schemeClr val="tx1"/>
                </a:solidFill>
              </a:rPr>
              <a:t>Подходы к ценообразованию для </a:t>
            </a:r>
            <a:r>
              <a:rPr lang="ru-RU" sz="1900" b="0" dirty="0">
                <a:solidFill>
                  <a:schemeClr val="tx1"/>
                </a:solidFill>
              </a:rPr>
              <a:t>разных категорий потребителей (слияние «</a:t>
            </a:r>
            <a:r>
              <a:rPr lang="ru-RU" sz="1900" b="0" dirty="0" err="1">
                <a:solidFill>
                  <a:schemeClr val="tx1"/>
                </a:solidFill>
              </a:rPr>
              <a:t>Уралкалий</a:t>
            </a:r>
            <a:r>
              <a:rPr lang="ru-RU" sz="1900" b="0" dirty="0">
                <a:solidFill>
                  <a:schemeClr val="tx1"/>
                </a:solidFill>
              </a:rPr>
              <a:t>» и «Сильвинит</a:t>
            </a:r>
            <a:r>
              <a:rPr lang="ru-RU" sz="1900" b="0" dirty="0" smtClean="0">
                <a:solidFill>
                  <a:schemeClr val="tx1"/>
                </a:solidFill>
              </a:rPr>
              <a:t>»)</a:t>
            </a:r>
            <a:endParaRPr lang="ru-RU" sz="1900" b="0" dirty="0">
              <a:solidFill>
                <a:schemeClr val="tx1"/>
              </a:solidFill>
            </a:endParaRPr>
          </a:p>
          <a:p>
            <a:pPr marL="685800">
              <a:buFont typeface="Arial" pitchFamily="34" charset="0"/>
              <a:buChar char="–"/>
            </a:pPr>
            <a:r>
              <a:rPr lang="ru-RU" sz="1900" b="0" dirty="0">
                <a:solidFill>
                  <a:schemeClr val="tx1"/>
                </a:solidFill>
              </a:rPr>
              <a:t>Сбытовая политика по каждому виду продукции для каждой категории потребителей («</a:t>
            </a:r>
            <a:r>
              <a:rPr lang="ru-RU" sz="1900" b="0" dirty="0" err="1">
                <a:solidFill>
                  <a:schemeClr val="tx1"/>
                </a:solidFill>
              </a:rPr>
              <a:t>Саф</a:t>
            </a:r>
            <a:r>
              <a:rPr lang="ru-RU" sz="1900" b="0" dirty="0">
                <a:solidFill>
                  <a:schemeClr val="tx1"/>
                </a:solidFill>
              </a:rPr>
              <a:t>-Нева» и «Воронежские дрожжи</a:t>
            </a:r>
            <a:r>
              <a:rPr lang="ru-RU" sz="1900" b="0" dirty="0" smtClean="0">
                <a:solidFill>
                  <a:schemeClr val="tx1"/>
                </a:solidFill>
              </a:rPr>
              <a:t>»)</a:t>
            </a:r>
          </a:p>
          <a:p>
            <a:pPr marL="0" indent="0"/>
            <a:r>
              <a:rPr lang="ru-RU" sz="2000" dirty="0">
                <a:solidFill>
                  <a:schemeClr val="tx1"/>
                </a:solidFill>
              </a:rPr>
              <a:t>Злоупотребление доминирующим положением (ст. 10 Закона о защите конкуренции)</a:t>
            </a:r>
          </a:p>
          <a:p>
            <a:pPr marL="685800">
              <a:buFont typeface="Arial" pitchFamily="34" charset="0"/>
              <a:buChar char="–"/>
            </a:pPr>
            <a:r>
              <a:rPr lang="ru-RU" sz="1900" b="0" dirty="0">
                <a:solidFill>
                  <a:schemeClr val="tx1"/>
                </a:solidFill>
              </a:rPr>
              <a:t>Порядок взаимодействия с контрагентами, критерии их отбора и заключения договоров («Ново </a:t>
            </a:r>
            <a:r>
              <a:rPr lang="ru-RU" sz="1900" b="0" dirty="0" err="1">
                <a:solidFill>
                  <a:schemeClr val="tx1"/>
                </a:solidFill>
              </a:rPr>
              <a:t>Нордиск</a:t>
            </a:r>
            <a:r>
              <a:rPr lang="ru-RU" sz="1900" b="0" dirty="0" smtClean="0">
                <a:solidFill>
                  <a:schemeClr val="tx1"/>
                </a:solidFill>
              </a:rPr>
              <a:t>»)</a:t>
            </a:r>
            <a:endParaRPr lang="ru-RU" sz="1900" b="0" dirty="0">
              <a:solidFill>
                <a:schemeClr val="tx1"/>
              </a:solidFill>
            </a:endParaRPr>
          </a:p>
          <a:p>
            <a:pPr marL="685800">
              <a:buFont typeface="Arial" pitchFamily="34" charset="0"/>
              <a:buChar char="–"/>
            </a:pPr>
            <a:r>
              <a:rPr lang="ru-RU" sz="1900" b="0" dirty="0">
                <a:solidFill>
                  <a:schemeClr val="tx1"/>
                </a:solidFill>
              </a:rPr>
              <a:t>Порядок и условия реализации продукции (АК «</a:t>
            </a:r>
            <a:r>
              <a:rPr lang="ru-RU" sz="1900" b="0" dirty="0" err="1">
                <a:solidFill>
                  <a:schemeClr val="tx1"/>
                </a:solidFill>
              </a:rPr>
              <a:t>Алроса</a:t>
            </a:r>
            <a:r>
              <a:rPr lang="ru-RU" sz="1900" b="0" dirty="0">
                <a:solidFill>
                  <a:schemeClr val="tx1"/>
                </a:solidFill>
              </a:rPr>
              <a:t>»)</a:t>
            </a:r>
            <a:endParaRPr lang="ru-RU" sz="1900" b="0" u="sng" dirty="0" smtClean="0">
              <a:solidFill>
                <a:schemeClr val="tx1"/>
              </a:solidFill>
            </a:endParaRPr>
          </a:p>
          <a:p>
            <a:pPr marL="0" indent="0" algn="just">
              <a:spcBef>
                <a:spcPts val="1200"/>
              </a:spcBef>
            </a:pPr>
            <a:r>
              <a:rPr lang="ru-RU" sz="2000" dirty="0">
                <a:solidFill>
                  <a:schemeClr val="tx1"/>
                </a:solidFill>
              </a:rPr>
              <a:t>Инициатива компаний</a:t>
            </a:r>
          </a:p>
          <a:p>
            <a:pPr marL="685800">
              <a:buFont typeface="Arial" pitchFamily="34" charset="0"/>
              <a:buChar char="–"/>
            </a:pPr>
            <a:r>
              <a:rPr lang="ru-RU" sz="1900" b="0" dirty="0">
                <a:solidFill>
                  <a:schemeClr val="tx1"/>
                </a:solidFill>
              </a:rPr>
              <a:t>Порядок ценообразования и реализации продукции («ТНК-ВР Холдинг</a:t>
            </a:r>
            <a:r>
              <a:rPr lang="ru-RU" sz="1900" b="0" dirty="0" smtClean="0">
                <a:solidFill>
                  <a:schemeClr val="tx1"/>
                </a:solidFill>
              </a:rPr>
              <a:t>», ОАО «Газпром нефть»)</a:t>
            </a:r>
            <a:endParaRPr lang="ru-RU" sz="1900" b="0" dirty="0">
              <a:solidFill>
                <a:schemeClr val="tx1"/>
              </a:solidFill>
            </a:endParaRPr>
          </a:p>
          <a:p>
            <a:pPr marL="685800">
              <a:buFont typeface="Arial" pitchFamily="34" charset="0"/>
              <a:buChar char="–"/>
            </a:pPr>
            <a:r>
              <a:rPr lang="ru-RU" sz="1900" b="0" dirty="0">
                <a:solidFill>
                  <a:schemeClr val="tx1"/>
                </a:solidFill>
              </a:rPr>
              <a:t>Перечень оснований для предоставления скидок/приплат («</a:t>
            </a:r>
            <a:r>
              <a:rPr lang="ru-RU" sz="1900" b="0" dirty="0" err="1">
                <a:solidFill>
                  <a:schemeClr val="tx1"/>
                </a:solidFill>
              </a:rPr>
              <a:t>Металлоинвест</a:t>
            </a:r>
            <a:r>
              <a:rPr lang="ru-RU" sz="1900" b="0" dirty="0">
                <a:solidFill>
                  <a:schemeClr val="tx1"/>
                </a:solidFill>
              </a:rPr>
              <a:t>»)</a:t>
            </a:r>
          </a:p>
          <a:p>
            <a:pPr algn="just">
              <a:spcBef>
                <a:spcPts val="1200"/>
              </a:spcBef>
              <a:buAutoNum type="arabicPeriod"/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AutoNum type="arabicPeriod"/>
            </a:pP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83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Заголовок 2"/>
          <p:cNvSpPr>
            <a:spLocks noGrp="1"/>
          </p:cNvSpPr>
          <p:nvPr>
            <p:ph type="title"/>
          </p:nvPr>
        </p:nvSpPr>
        <p:spPr>
          <a:xfrm>
            <a:off x="274293" y="254747"/>
            <a:ext cx="5642014" cy="647660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Российская практика – аналоги ТП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9" name="Номер слайда 4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800">
                <a:solidFill>
                  <a:schemeClr val="tx1"/>
                </a:solidFill>
                <a:latin typeface="Arial" charset="0"/>
              </a:defRPr>
            </a:lvl1pPr>
            <a:lvl2pPr marL="651196" indent="-250460" eaLnBrk="0" hangingPunct="0">
              <a:defRPr sz="1800">
                <a:solidFill>
                  <a:schemeClr val="tx1"/>
                </a:solidFill>
                <a:latin typeface="Arial" charset="0"/>
              </a:defRPr>
            </a:lvl2pPr>
            <a:lvl3pPr marL="1001840" indent="-200368" eaLnBrk="0" hangingPunct="0">
              <a:defRPr sz="1800">
                <a:solidFill>
                  <a:schemeClr val="tx1"/>
                </a:solidFill>
                <a:latin typeface="Arial" charset="0"/>
              </a:defRPr>
            </a:lvl3pPr>
            <a:lvl4pPr marL="1402575" indent="-200368" eaLnBrk="0" hangingPunct="0">
              <a:defRPr sz="1800">
                <a:solidFill>
                  <a:schemeClr val="tx1"/>
                </a:solidFill>
                <a:latin typeface="Arial" charset="0"/>
              </a:defRPr>
            </a:lvl4pPr>
            <a:lvl5pPr marL="1803311" indent="-200368" eaLnBrk="0" hangingPunct="0">
              <a:defRPr sz="1800">
                <a:solidFill>
                  <a:schemeClr val="tx1"/>
                </a:solidFill>
                <a:latin typeface="Arial" charset="0"/>
              </a:defRPr>
            </a:lvl5pPr>
            <a:lvl6pPr marL="2204047" indent="-200368" defTabSz="91417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</a:defRPr>
            </a:lvl6pPr>
            <a:lvl7pPr marL="2604783" indent="-200368" defTabSz="91417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</a:defRPr>
            </a:lvl7pPr>
            <a:lvl8pPr marL="3005519" indent="-200368" defTabSz="91417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</a:defRPr>
            </a:lvl8pPr>
            <a:lvl9pPr marL="3406254" indent="-200368" defTabSz="91417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179" eaLnBrk="1" fontAlgn="base" hangingPunct="1">
              <a:spcBef>
                <a:spcPct val="0"/>
              </a:spcBef>
              <a:spcAft>
                <a:spcPct val="0"/>
              </a:spcAft>
            </a:pPr>
            <a:fld id="{922C82D3-FC9B-404C-B390-04B4F62C5B43}" type="slidenum">
              <a:rPr lang="ru-RU" sz="1600">
                <a:solidFill>
                  <a:srgbClr val="5D4B24"/>
                </a:solidFill>
                <a:latin typeface="Times New Roman" pitchFamily="18" charset="0"/>
                <a:cs typeface="Times New Roman" pitchFamily="18" charset="0"/>
              </a:rPr>
              <a:pPr defTabSz="914179"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 sz="1200" dirty="0">
              <a:solidFill>
                <a:srgbClr val="5D4B2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32" name="TextBox 10"/>
          <p:cNvSpPr txBox="1">
            <a:spLocks noChangeArrowheads="1"/>
          </p:cNvSpPr>
          <p:nvPr/>
        </p:nvSpPr>
        <p:spPr bwMode="auto">
          <a:xfrm>
            <a:off x="4263761" y="5453298"/>
            <a:ext cx="4092666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sz="110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98097"/>
            <a:ext cx="8676947" cy="4828574"/>
          </a:xfrm>
        </p:spPr>
        <p:txBody>
          <a:bodyPr>
            <a:noAutofit/>
          </a:bodyPr>
          <a:lstStyle/>
          <a:p>
            <a:pPr marL="0" indent="0"/>
            <a:r>
              <a:rPr lang="ru-RU" sz="2400" dirty="0">
                <a:solidFill>
                  <a:schemeClr val="tx1"/>
                </a:solidFill>
              </a:rPr>
              <a:t>Антимонопольная регламентация</a:t>
            </a:r>
          </a:p>
          <a:p>
            <a:pPr marL="685800">
              <a:buFont typeface="Arial" pitchFamily="34" charset="0"/>
              <a:buChar char="–"/>
            </a:pPr>
            <a:r>
              <a:rPr lang="ru-RU" sz="2400" b="0" dirty="0">
                <a:solidFill>
                  <a:schemeClr val="tx1"/>
                </a:solidFill>
              </a:rPr>
              <a:t>Порядок взаимодействия торговых сетей с поставщиками (Закон о торговле</a:t>
            </a:r>
            <a:r>
              <a:rPr lang="ru-RU" sz="2400" b="0" dirty="0" smtClean="0">
                <a:solidFill>
                  <a:schemeClr val="tx1"/>
                </a:solidFill>
              </a:rPr>
              <a:t>)</a:t>
            </a:r>
            <a:endParaRPr lang="ru-RU" sz="2400" b="0" dirty="0">
              <a:solidFill>
                <a:schemeClr val="tx1"/>
              </a:solidFill>
            </a:endParaRPr>
          </a:p>
          <a:p>
            <a:pPr marL="685800">
              <a:buFont typeface="Arial" pitchFamily="34" charset="0"/>
              <a:buChar char="–"/>
            </a:pPr>
            <a:r>
              <a:rPr lang="ru-RU" sz="2400" b="0" dirty="0">
                <a:solidFill>
                  <a:schemeClr val="tx1"/>
                </a:solidFill>
              </a:rPr>
              <a:t>Ценовые и неценовые условия взаимодействия с контрагентами (предписания по антимонопольным делам</a:t>
            </a:r>
            <a:r>
              <a:rPr lang="ru-RU" sz="2400" b="0" dirty="0" smtClean="0">
                <a:solidFill>
                  <a:schemeClr val="tx1"/>
                </a:solidFill>
              </a:rPr>
              <a:t>)</a:t>
            </a:r>
            <a:endParaRPr lang="ru-RU" sz="2400" b="0" dirty="0">
              <a:solidFill>
                <a:schemeClr val="tx1"/>
              </a:solidFill>
            </a:endParaRPr>
          </a:p>
          <a:p>
            <a:pPr marL="685800">
              <a:buFont typeface="Arial" pitchFamily="34" charset="0"/>
              <a:buChar char="–"/>
            </a:pPr>
            <a:r>
              <a:rPr lang="ru-RU" sz="2400" b="0" dirty="0">
                <a:solidFill>
                  <a:schemeClr val="tx1"/>
                </a:solidFill>
              </a:rPr>
              <a:t>Рекомендованные Правила недискриминационного доступа (хлористый калий, апатитовый концентрат</a:t>
            </a:r>
            <a:r>
              <a:rPr lang="ru-RU" sz="2400" b="0" dirty="0" smtClean="0">
                <a:solidFill>
                  <a:schemeClr val="tx1"/>
                </a:solidFill>
              </a:rPr>
              <a:t>)</a:t>
            </a:r>
            <a:endParaRPr lang="ru-RU" sz="2400" b="0" dirty="0">
              <a:solidFill>
                <a:schemeClr val="tx1"/>
              </a:solidFill>
            </a:endParaRPr>
          </a:p>
          <a:p>
            <a:pPr marL="0" indent="0"/>
            <a:r>
              <a:rPr lang="ru-RU" sz="2400" dirty="0">
                <a:solidFill>
                  <a:schemeClr val="tx1"/>
                </a:solidFill>
              </a:rPr>
              <a:t>Отраслевое регулирование</a:t>
            </a:r>
          </a:p>
          <a:p>
            <a:pPr marL="685800">
              <a:buFont typeface="Arial" pitchFamily="34" charset="0"/>
              <a:buChar char="–"/>
            </a:pPr>
            <a:r>
              <a:rPr lang="ru-RU" sz="2400" b="0" dirty="0">
                <a:solidFill>
                  <a:schemeClr val="tx1"/>
                </a:solidFill>
              </a:rPr>
              <a:t>Правила недискриминационного доступа к мощностям естественных </a:t>
            </a:r>
            <a:r>
              <a:rPr lang="ru-RU" sz="2400" b="0" dirty="0" smtClean="0">
                <a:solidFill>
                  <a:schemeClr val="tx1"/>
                </a:solidFill>
              </a:rPr>
              <a:t>монополий</a:t>
            </a:r>
            <a:endParaRPr lang="ru-RU" sz="2400" b="0" dirty="0">
              <a:solidFill>
                <a:schemeClr val="tx1"/>
              </a:solidFill>
            </a:endParaRPr>
          </a:p>
          <a:p>
            <a:pPr marL="685800">
              <a:buFont typeface="Arial" pitchFamily="34" charset="0"/>
              <a:buChar char="–"/>
            </a:pPr>
            <a:r>
              <a:rPr lang="ru-RU" sz="2400" b="0" dirty="0">
                <a:solidFill>
                  <a:schemeClr val="tx1"/>
                </a:solidFill>
              </a:rPr>
              <a:t>Ценовое </a:t>
            </a:r>
            <a:r>
              <a:rPr lang="ru-RU" sz="2400" b="0" dirty="0" smtClean="0">
                <a:solidFill>
                  <a:schemeClr val="tx1"/>
                </a:solidFill>
              </a:rPr>
              <a:t>регулирование</a:t>
            </a:r>
            <a:endParaRPr lang="ru-RU" sz="2400" b="0" dirty="0">
              <a:solidFill>
                <a:schemeClr val="tx1"/>
              </a:solidFill>
            </a:endParaRPr>
          </a:p>
          <a:p>
            <a:pPr marL="0" indent="0" algn="just">
              <a:spcBef>
                <a:spcPts val="1200"/>
              </a:spcBef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AutoNum type="arabicPeriod"/>
            </a:pP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2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Заголовок 2"/>
          <p:cNvSpPr>
            <a:spLocks noGrp="1"/>
          </p:cNvSpPr>
          <p:nvPr>
            <p:ph type="title"/>
          </p:nvPr>
        </p:nvSpPr>
        <p:spPr>
          <a:xfrm>
            <a:off x="274293" y="254747"/>
            <a:ext cx="5642014" cy="64766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Зарубежный опыт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9" name="Номер слайда 4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800">
                <a:solidFill>
                  <a:schemeClr val="tx1"/>
                </a:solidFill>
                <a:latin typeface="Arial" charset="0"/>
              </a:defRPr>
            </a:lvl1pPr>
            <a:lvl2pPr marL="651196" indent="-250460" eaLnBrk="0" hangingPunct="0">
              <a:defRPr sz="1800">
                <a:solidFill>
                  <a:schemeClr val="tx1"/>
                </a:solidFill>
                <a:latin typeface="Arial" charset="0"/>
              </a:defRPr>
            </a:lvl2pPr>
            <a:lvl3pPr marL="1001840" indent="-200368" eaLnBrk="0" hangingPunct="0">
              <a:defRPr sz="1800">
                <a:solidFill>
                  <a:schemeClr val="tx1"/>
                </a:solidFill>
                <a:latin typeface="Arial" charset="0"/>
              </a:defRPr>
            </a:lvl3pPr>
            <a:lvl4pPr marL="1402575" indent="-200368" eaLnBrk="0" hangingPunct="0">
              <a:defRPr sz="1800">
                <a:solidFill>
                  <a:schemeClr val="tx1"/>
                </a:solidFill>
                <a:latin typeface="Arial" charset="0"/>
              </a:defRPr>
            </a:lvl4pPr>
            <a:lvl5pPr marL="1803311" indent="-200368" eaLnBrk="0" hangingPunct="0">
              <a:defRPr sz="1800">
                <a:solidFill>
                  <a:schemeClr val="tx1"/>
                </a:solidFill>
                <a:latin typeface="Arial" charset="0"/>
              </a:defRPr>
            </a:lvl5pPr>
            <a:lvl6pPr marL="2204047" indent="-200368" defTabSz="91417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</a:defRPr>
            </a:lvl6pPr>
            <a:lvl7pPr marL="2604783" indent="-200368" defTabSz="91417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</a:defRPr>
            </a:lvl7pPr>
            <a:lvl8pPr marL="3005519" indent="-200368" defTabSz="91417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</a:defRPr>
            </a:lvl8pPr>
            <a:lvl9pPr marL="3406254" indent="-200368" defTabSz="91417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179" eaLnBrk="1" fontAlgn="base" hangingPunct="1">
              <a:spcBef>
                <a:spcPct val="0"/>
              </a:spcBef>
              <a:spcAft>
                <a:spcPct val="0"/>
              </a:spcAft>
            </a:pPr>
            <a:fld id="{922C82D3-FC9B-404C-B390-04B4F62C5B43}" type="slidenum">
              <a:rPr lang="ru-RU" sz="1600">
                <a:solidFill>
                  <a:srgbClr val="5D4B24"/>
                </a:solidFill>
                <a:latin typeface="Times New Roman" pitchFamily="18" charset="0"/>
                <a:cs typeface="Times New Roman" pitchFamily="18" charset="0"/>
              </a:rPr>
              <a:pPr defTabSz="914179"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 sz="1200" dirty="0">
              <a:solidFill>
                <a:srgbClr val="5D4B2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32" name="TextBox 10"/>
          <p:cNvSpPr txBox="1">
            <a:spLocks noChangeArrowheads="1"/>
          </p:cNvSpPr>
          <p:nvPr/>
        </p:nvSpPr>
        <p:spPr bwMode="auto">
          <a:xfrm>
            <a:off x="4263761" y="5453298"/>
            <a:ext cx="4092666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sz="110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98097"/>
            <a:ext cx="8676947" cy="4828574"/>
          </a:xfrm>
        </p:spPr>
        <p:txBody>
          <a:bodyPr>
            <a:noAutofit/>
          </a:bodyPr>
          <a:lstStyle/>
          <a:p>
            <a:pPr marL="0" indent="0"/>
            <a:r>
              <a:rPr lang="ru-RU" sz="2000" dirty="0">
                <a:solidFill>
                  <a:schemeClr val="tx1"/>
                </a:solidFill>
              </a:rPr>
              <a:t>Корпоративная политика по соблюдению требований антимонопольного </a:t>
            </a:r>
            <a:r>
              <a:rPr lang="ru-RU" sz="2000" dirty="0" smtClean="0">
                <a:solidFill>
                  <a:schemeClr val="tx1"/>
                </a:solidFill>
              </a:rPr>
              <a:t>законодательства</a:t>
            </a:r>
          </a:p>
          <a:p>
            <a:pPr marL="685800">
              <a:buFont typeface="Arial" pitchFamily="34" charset="0"/>
              <a:buChar char="–"/>
            </a:pPr>
            <a:r>
              <a:rPr lang="ru-RU" sz="2000" b="0" dirty="0">
                <a:solidFill>
                  <a:schemeClr val="tx1"/>
                </a:solidFill>
              </a:rPr>
              <a:t>Механизм управления антимонопольными рисками (</a:t>
            </a:r>
            <a:r>
              <a:rPr lang="ru-RU" sz="2000" b="0" dirty="0" err="1">
                <a:solidFill>
                  <a:schemeClr val="tx1"/>
                </a:solidFill>
              </a:rPr>
              <a:t>risk-based</a:t>
            </a:r>
            <a:r>
              <a:rPr lang="ru-RU" sz="2000" b="0" dirty="0">
                <a:solidFill>
                  <a:schemeClr val="tx1"/>
                </a:solidFill>
              </a:rPr>
              <a:t>): компания оценивает риски нарушения антимонопольного закона  (всех типов) для данной конкретной компании и впоследствии принимает меры для снижения именно этих рисков;</a:t>
            </a:r>
          </a:p>
          <a:p>
            <a:pPr marL="685800">
              <a:buFont typeface="Arial" pitchFamily="34" charset="0"/>
              <a:buChar char="–"/>
            </a:pPr>
            <a:r>
              <a:rPr lang="ru-RU" sz="2000" b="0" dirty="0">
                <a:solidFill>
                  <a:schemeClr val="tx1"/>
                </a:solidFill>
              </a:rPr>
              <a:t>Установление строгих запретов на определенные практики (</a:t>
            </a:r>
            <a:r>
              <a:rPr lang="ru-RU" sz="2000" b="0" dirty="0" err="1">
                <a:solidFill>
                  <a:schemeClr val="tx1"/>
                </a:solidFill>
              </a:rPr>
              <a:t>DON'Ts</a:t>
            </a:r>
            <a:r>
              <a:rPr lang="ru-RU" sz="2000" b="0" dirty="0">
                <a:solidFill>
                  <a:schemeClr val="tx1"/>
                </a:solidFill>
              </a:rPr>
              <a:t>) и ситуации повышенного риска (RED </a:t>
            </a:r>
            <a:r>
              <a:rPr lang="ru-RU" sz="2000" b="0" dirty="0" err="1">
                <a:solidFill>
                  <a:schemeClr val="tx1"/>
                </a:solidFill>
              </a:rPr>
              <a:t>FLAGs</a:t>
            </a:r>
            <a:r>
              <a:rPr lang="ru-RU" sz="2000" b="0" dirty="0">
                <a:solidFill>
                  <a:schemeClr val="tx1"/>
                </a:solidFill>
              </a:rPr>
              <a:t>);</a:t>
            </a:r>
          </a:p>
          <a:p>
            <a:pPr marL="685800">
              <a:buFont typeface="Arial" pitchFamily="34" charset="0"/>
              <a:buChar char="–"/>
            </a:pPr>
            <a:r>
              <a:rPr lang="ru-RU" sz="2000" b="0" dirty="0">
                <a:solidFill>
                  <a:schemeClr val="tx1"/>
                </a:solidFill>
              </a:rPr>
              <a:t>Процедуры заключения и исполнения договоров с контрагентами либо не затрагиваются, либо описываются в самой общей форме;</a:t>
            </a:r>
          </a:p>
          <a:p>
            <a:pPr marL="685800">
              <a:buFont typeface="Arial" pitchFamily="34" charset="0"/>
              <a:buChar char="–"/>
            </a:pPr>
            <a:r>
              <a:rPr lang="ru-RU" sz="2000" b="0" dirty="0">
                <a:solidFill>
                  <a:schemeClr val="tx1"/>
                </a:solidFill>
              </a:rPr>
              <a:t>Необходимы тонкие настройки стимулов к добровольной реализации корпоративных политик компаниями. </a:t>
            </a:r>
          </a:p>
          <a:p>
            <a:pPr marL="0" indent="0" algn="just">
              <a:spcBef>
                <a:spcPts val="1200"/>
              </a:spcBef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AutoNum type="arabicPeriod"/>
            </a:pP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88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Заголовок 2"/>
          <p:cNvSpPr>
            <a:spLocks noGrp="1"/>
          </p:cNvSpPr>
          <p:nvPr>
            <p:ph type="title"/>
          </p:nvPr>
        </p:nvSpPr>
        <p:spPr>
          <a:xfrm>
            <a:off x="274293" y="254747"/>
            <a:ext cx="5642014" cy="647660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Эффекты регламентации</a:t>
            </a:r>
          </a:p>
        </p:txBody>
      </p:sp>
      <p:sp>
        <p:nvSpPr>
          <p:cNvPr id="26629" name="Номер слайда 4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1800">
                <a:solidFill>
                  <a:schemeClr val="tx1"/>
                </a:solidFill>
                <a:latin typeface="Arial" charset="0"/>
              </a:defRPr>
            </a:lvl1pPr>
            <a:lvl2pPr marL="651196" indent="-250460" eaLnBrk="0" hangingPunct="0">
              <a:defRPr sz="1800">
                <a:solidFill>
                  <a:schemeClr val="tx1"/>
                </a:solidFill>
                <a:latin typeface="Arial" charset="0"/>
              </a:defRPr>
            </a:lvl2pPr>
            <a:lvl3pPr marL="1001840" indent="-200368" eaLnBrk="0" hangingPunct="0">
              <a:defRPr sz="1800">
                <a:solidFill>
                  <a:schemeClr val="tx1"/>
                </a:solidFill>
                <a:latin typeface="Arial" charset="0"/>
              </a:defRPr>
            </a:lvl3pPr>
            <a:lvl4pPr marL="1402575" indent="-200368" eaLnBrk="0" hangingPunct="0">
              <a:defRPr sz="1800">
                <a:solidFill>
                  <a:schemeClr val="tx1"/>
                </a:solidFill>
                <a:latin typeface="Arial" charset="0"/>
              </a:defRPr>
            </a:lvl4pPr>
            <a:lvl5pPr marL="1803311" indent="-200368" eaLnBrk="0" hangingPunct="0">
              <a:defRPr sz="1800">
                <a:solidFill>
                  <a:schemeClr val="tx1"/>
                </a:solidFill>
                <a:latin typeface="Arial" charset="0"/>
              </a:defRPr>
            </a:lvl5pPr>
            <a:lvl6pPr marL="2204047" indent="-200368" defTabSz="91417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</a:defRPr>
            </a:lvl6pPr>
            <a:lvl7pPr marL="2604783" indent="-200368" defTabSz="91417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</a:defRPr>
            </a:lvl7pPr>
            <a:lvl8pPr marL="3005519" indent="-200368" defTabSz="91417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</a:defRPr>
            </a:lvl8pPr>
            <a:lvl9pPr marL="3406254" indent="-200368" defTabSz="914179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179" eaLnBrk="1" fontAlgn="base" hangingPunct="1">
              <a:spcBef>
                <a:spcPct val="0"/>
              </a:spcBef>
              <a:spcAft>
                <a:spcPct val="0"/>
              </a:spcAft>
            </a:pPr>
            <a:fld id="{922C82D3-FC9B-404C-B390-04B4F62C5B43}" type="slidenum">
              <a:rPr lang="ru-RU" sz="1600">
                <a:solidFill>
                  <a:srgbClr val="5D4B24"/>
                </a:solidFill>
                <a:latin typeface="Times New Roman" pitchFamily="18" charset="0"/>
                <a:cs typeface="Times New Roman" pitchFamily="18" charset="0"/>
              </a:rPr>
              <a:pPr defTabSz="914179"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 sz="1200" dirty="0">
              <a:solidFill>
                <a:srgbClr val="5D4B2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32" name="TextBox 10"/>
          <p:cNvSpPr txBox="1">
            <a:spLocks noChangeArrowheads="1"/>
          </p:cNvSpPr>
          <p:nvPr/>
        </p:nvSpPr>
        <p:spPr bwMode="auto">
          <a:xfrm>
            <a:off x="4263761" y="5453298"/>
            <a:ext cx="4092666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47" tIns="40074" rIns="80147" bIns="4007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sz="110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98097"/>
            <a:ext cx="8676947" cy="4828574"/>
          </a:xfrm>
        </p:spPr>
        <p:txBody>
          <a:bodyPr>
            <a:noAutofit/>
          </a:bodyPr>
          <a:lstStyle/>
          <a:p>
            <a:pPr marL="685800">
              <a:buFont typeface="Arial" pitchFamily="34" charset="0"/>
              <a:buChar char="–"/>
            </a:pPr>
            <a:r>
              <a:rPr lang="ru-RU" sz="2000" b="0" dirty="0" smtClean="0">
                <a:solidFill>
                  <a:schemeClr val="tx1"/>
                </a:solidFill>
              </a:rPr>
              <a:t>Эффект </a:t>
            </a:r>
            <a:r>
              <a:rPr lang="ru-RU" sz="2000" b="0" dirty="0">
                <a:solidFill>
                  <a:schemeClr val="tx1"/>
                </a:solidFill>
              </a:rPr>
              <a:t>«ползучего регулирования» (смена режима отношений «государство-компания» вне рамок прямого государственного регулирования);</a:t>
            </a:r>
          </a:p>
          <a:p>
            <a:pPr marL="685800">
              <a:buFont typeface="Arial" pitchFamily="34" charset="0"/>
              <a:buChar char="–"/>
            </a:pPr>
            <a:r>
              <a:rPr lang="ru-RU" sz="2000" b="0" dirty="0">
                <a:solidFill>
                  <a:schemeClr val="tx1"/>
                </a:solidFill>
              </a:rPr>
              <a:t>Обеднение множества контрактных альтернатив  (отсутствие прогресса/снижение договорной культуры);</a:t>
            </a:r>
          </a:p>
          <a:p>
            <a:pPr marL="685800">
              <a:buFont typeface="Arial" pitchFamily="34" charset="0"/>
              <a:buChar char="–"/>
            </a:pPr>
            <a:r>
              <a:rPr lang="ru-RU" sz="2000" b="0" dirty="0">
                <a:solidFill>
                  <a:schemeClr val="tx1"/>
                </a:solidFill>
              </a:rPr>
              <a:t>Отсутствие единого понимания предмета </a:t>
            </a:r>
            <a:r>
              <a:rPr lang="ru-RU" sz="2000" b="0" dirty="0" smtClean="0">
                <a:solidFill>
                  <a:schemeClr val="tx1"/>
                </a:solidFill>
              </a:rPr>
              <a:t>регламентации (в </a:t>
            </a:r>
            <a:r>
              <a:rPr lang="ru-RU" sz="2000" b="0" dirty="0" err="1" smtClean="0">
                <a:solidFill>
                  <a:schemeClr val="tx1"/>
                </a:solidFill>
              </a:rPr>
              <a:t>т.ч</a:t>
            </a:r>
            <a:r>
              <a:rPr lang="ru-RU" sz="2000" b="0" dirty="0" smtClean="0">
                <a:solidFill>
                  <a:schemeClr val="tx1"/>
                </a:solidFill>
              </a:rPr>
              <a:t>. </a:t>
            </a:r>
            <a:r>
              <a:rPr lang="ru-RU" sz="2000" b="0" dirty="0">
                <a:solidFill>
                  <a:schemeClr val="tx1"/>
                </a:solidFill>
              </a:rPr>
              <a:t>з</a:t>
            </a:r>
            <a:r>
              <a:rPr lang="ru-RU" sz="2000" b="0" dirty="0" smtClean="0">
                <a:solidFill>
                  <a:schemeClr val="tx1"/>
                </a:solidFill>
              </a:rPr>
              <a:t>а счет конфликтности с целями регулирования отдельных компаний); </a:t>
            </a:r>
            <a:endParaRPr lang="ru-RU" sz="2000" b="0" dirty="0">
              <a:solidFill>
                <a:schemeClr val="tx1"/>
              </a:solidFill>
            </a:endParaRPr>
          </a:p>
          <a:p>
            <a:pPr marL="685800">
              <a:buFont typeface="Arial" pitchFamily="34" charset="0"/>
              <a:buChar char="–"/>
            </a:pPr>
            <a:r>
              <a:rPr lang="ru-RU" sz="2000" b="0" dirty="0">
                <a:solidFill>
                  <a:schemeClr val="tx1"/>
                </a:solidFill>
              </a:rPr>
              <a:t>Рост издержек контроля торговых практик частных компаний с увеличением их количества;</a:t>
            </a:r>
          </a:p>
          <a:p>
            <a:pPr marL="685800">
              <a:buFont typeface="Arial" pitchFamily="34" charset="0"/>
              <a:buChar char="–"/>
            </a:pPr>
            <a:r>
              <a:rPr lang="ru-RU" sz="2000" b="0" dirty="0">
                <a:solidFill>
                  <a:schemeClr val="tx1"/>
                </a:solidFill>
              </a:rPr>
              <a:t>Повышение прозрачности </a:t>
            </a:r>
            <a:r>
              <a:rPr lang="ru-RU" sz="2000" b="0" dirty="0" err="1">
                <a:solidFill>
                  <a:schemeClr val="tx1"/>
                </a:solidFill>
              </a:rPr>
              <a:t>vs</a:t>
            </a:r>
            <a:r>
              <a:rPr lang="ru-RU" sz="2000" b="0" dirty="0">
                <a:solidFill>
                  <a:schemeClr val="tx1"/>
                </a:solidFill>
              </a:rPr>
              <a:t>. риски вредной для конкуренции координации на рынке</a:t>
            </a:r>
            <a:r>
              <a:rPr lang="ru-RU" sz="2000" b="0" dirty="0" smtClean="0">
                <a:solidFill>
                  <a:schemeClr val="tx1"/>
                </a:solidFill>
              </a:rPr>
              <a:t>;</a:t>
            </a:r>
            <a:r>
              <a:rPr lang="en-US" sz="2000" b="0" dirty="0" smtClean="0">
                <a:solidFill>
                  <a:schemeClr val="tx1"/>
                </a:solidFill>
              </a:rPr>
              <a:t> </a:t>
            </a:r>
            <a:endParaRPr lang="ru-RU" sz="2000" b="0" dirty="0">
              <a:solidFill>
                <a:schemeClr val="tx1"/>
              </a:solidFill>
            </a:endParaRPr>
          </a:p>
          <a:p>
            <a:pPr marL="685800">
              <a:buFont typeface="Arial" pitchFamily="34" charset="0"/>
              <a:buChar char="–"/>
            </a:pPr>
            <a:r>
              <a:rPr lang="ru-RU" sz="2000" b="0" dirty="0">
                <a:solidFill>
                  <a:schemeClr val="tx1"/>
                </a:solidFill>
              </a:rPr>
              <a:t>Издержки адаптации торговой политики: (1) в деятельность компании; (2) к изменяющимся условиям внешней среды.</a:t>
            </a:r>
          </a:p>
          <a:p>
            <a:pPr indent="0"/>
            <a:endParaRPr lang="ru-RU" sz="2000" b="0" dirty="0">
              <a:solidFill>
                <a:schemeClr val="tx1"/>
              </a:solidFill>
            </a:endParaRPr>
          </a:p>
          <a:p>
            <a:pPr marL="0" indent="0" algn="just">
              <a:spcBef>
                <a:spcPts val="1200"/>
              </a:spcBef>
            </a:pP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AutoNum type="arabicPeriod"/>
            </a:pP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50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44824"/>
            <a:ext cx="8521124" cy="2808312"/>
          </a:xfrm>
        </p:spPr>
        <p:txBody>
          <a:bodyPr>
            <a:noAutofit/>
          </a:bodyPr>
          <a:lstStyle/>
          <a:p>
            <a:r>
              <a:rPr lang="ru-RU" sz="2200" dirty="0" smtClean="0">
                <a:solidFill>
                  <a:schemeClr val="tx1"/>
                </a:solidFill>
              </a:rPr>
              <a:t/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/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>Спасибо за внимание!</a:t>
            </a:r>
            <a:r>
              <a:rPr lang="en-US" sz="4400" dirty="0" smtClean="0">
                <a:solidFill>
                  <a:schemeClr val="tx1"/>
                </a:solidFill>
              </a:rPr>
              <a:t/>
            </a:r>
            <a:br>
              <a:rPr lang="en-US" sz="44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/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/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/>
            </a:r>
            <a:br>
              <a:rPr lang="ru-RU" sz="4400" dirty="0" smtClean="0">
                <a:solidFill>
                  <a:schemeClr val="tx1"/>
                </a:solidFill>
              </a:rPr>
            </a:br>
            <a:r>
              <a:rPr lang="en-US" sz="1600" b="0" dirty="0" smtClean="0">
                <a:solidFill>
                  <a:schemeClr val="tx1"/>
                </a:solidFill>
                <a:hlinkClick r:id="rId2"/>
              </a:rPr>
              <a:t>www.lccp.econ.msu.ru</a:t>
            </a:r>
            <a:r>
              <a:rPr lang="en-US" sz="1600" b="0" dirty="0" smtClean="0">
                <a:solidFill>
                  <a:schemeClr val="tx1"/>
                </a:solidFill>
              </a:rPr>
              <a:t/>
            </a:r>
            <a:br>
              <a:rPr lang="en-US" sz="1600" b="0" dirty="0" smtClean="0">
                <a:solidFill>
                  <a:schemeClr val="tx1"/>
                </a:solidFill>
              </a:rPr>
            </a:br>
            <a:r>
              <a:rPr lang="en-US" sz="1600" b="0" dirty="0" smtClean="0">
                <a:solidFill>
                  <a:schemeClr val="tx1"/>
                </a:solidFill>
                <a:hlinkClick r:id="rId3"/>
              </a:rPr>
              <a:t>aes99@yandex.ru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endParaRPr lang="ru-RU" sz="16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59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1239</TotalTime>
  <Words>631</Words>
  <Application>Microsoft Office PowerPoint</Application>
  <PresentationFormat>Экран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РСПП,  6 ноября 2013 года  Нужна ли антимонопольная регламентация торговой политики частных компаний</vt:lpstr>
      <vt:lpstr>Предлагаемый подход</vt:lpstr>
      <vt:lpstr>Предлагаемый подход</vt:lpstr>
      <vt:lpstr>Постановка проблемы</vt:lpstr>
      <vt:lpstr>Российская практика</vt:lpstr>
      <vt:lpstr>Российская практика – аналоги ТП</vt:lpstr>
      <vt:lpstr>Зарубежный опыт</vt:lpstr>
      <vt:lpstr>Эффекты регламентации</vt:lpstr>
      <vt:lpstr>    Спасибо за внимание!    www.lccp.econ.msu.ru aes99@yandex.ru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Методологические подходы к созданию кратких версий государственных программ</dc:title>
  <dc:creator>Гимади Виктория Ильинична</dc:creator>
  <cp:lastModifiedBy>Lenovo</cp:lastModifiedBy>
  <cp:revision>83</cp:revision>
  <cp:lastPrinted>2013-03-15T05:50:11Z</cp:lastPrinted>
  <dcterms:created xsi:type="dcterms:W3CDTF">2013-03-13T12:28:09Z</dcterms:created>
  <dcterms:modified xsi:type="dcterms:W3CDTF">2013-11-06T11:37:37Z</dcterms:modified>
</cp:coreProperties>
</file>