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3A69C-AFF3-47F7-B409-CADCF3E6DA2A}" type="datetimeFigureOut">
              <a:rPr lang="ru-RU" smtClean="0"/>
              <a:t>25.10.2013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6CDA7-3BBA-46E8-917E-1191993BD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745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6214E-D0C6-4794-9891-A8EA99629434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38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811C-87DF-4FA1-9614-75A77821CC9B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39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EEEBC-CF5B-46EA-81E3-B2578C413ADA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30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225A6-69D9-4EA6-9C53-4E5959C32026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52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60CF9-DB65-4884-BE9D-BE99F99AF88E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9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B6AA9-E86C-4FDC-8FE8-FCCBBB0433DE}" type="datetime1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97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AD451-9B71-4FE4-AD19-FE0E1FBAF5A5}" type="datetime1">
              <a:rPr lang="ru-RU" smtClean="0"/>
              <a:t>25.10.2013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21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33DC-BC52-4010-88F2-DEEA0C065B08}" type="datetime1">
              <a:rPr lang="ru-RU" smtClean="0"/>
              <a:t>25.10.2013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8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178E-9E1A-42E4-8415-DCAD5C8B778D}" type="datetime1">
              <a:rPr lang="ru-RU" smtClean="0"/>
              <a:t>25.10.2013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603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5ADE4-A1FB-4D28-AFA8-6F51FC8244BC}" type="datetime1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67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DA88A-BAE7-4273-9A41-E9F0D78200B7}" type="datetime1">
              <a:rPr lang="ru-RU" smtClean="0"/>
              <a:t>25.10.2013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301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D251-AFD1-474D-BE0A-DBB457000418}" type="datetime1">
              <a:rPr lang="ru-RU" smtClean="0"/>
              <a:t>25.10.2013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90987-76B9-4844-B9EC-FF6A8471BE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760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aes99@yandex.ru" TargetMode="External"/><Relationship Id="rId2" Type="http://schemas.openxmlformats.org/officeDocument/2006/relationships/hyperlink" Target="http://www.lccp.econ.msu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2000" b="1" dirty="0" smtClean="0"/>
              <a:t>Антимонопольное регулирование в России</a:t>
            </a:r>
            <a:br>
              <a:rPr lang="ru-RU" sz="2000" b="1" dirty="0" smtClean="0"/>
            </a:br>
            <a:r>
              <a:rPr lang="en-US" sz="2000" b="1" dirty="0" smtClean="0"/>
              <a:t>V</a:t>
            </a:r>
            <a:r>
              <a:rPr lang="ru-RU" sz="2000" b="1" dirty="0" smtClean="0"/>
              <a:t> ежегодная конференция</a:t>
            </a:r>
            <a:br>
              <a:rPr lang="ru-RU" sz="2000" b="1" dirty="0" smtClean="0"/>
            </a:br>
            <a:r>
              <a:rPr lang="ru-RU" sz="2200" b="1" dirty="0" smtClean="0"/>
              <a:t>Москва, 25 октября 2013 г.</a:t>
            </a:r>
            <a:br>
              <a:rPr lang="ru-RU" sz="2200" b="1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b="1" dirty="0" smtClean="0"/>
              <a:t>Необходимы ли антимонопольные исключения для РИД</a:t>
            </a:r>
            <a:r>
              <a:rPr lang="en-US" b="1" dirty="0" smtClean="0"/>
              <a:t>?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9592" y="4246240"/>
            <a:ext cx="6728792" cy="2135088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err="1" smtClean="0"/>
              <a:t>Шаститко</a:t>
            </a:r>
            <a:r>
              <a:rPr lang="ru-RU" sz="3800" dirty="0" smtClean="0"/>
              <a:t> А.Е.</a:t>
            </a:r>
          </a:p>
          <a:p>
            <a:endParaRPr lang="ru-RU" dirty="0" smtClean="0"/>
          </a:p>
          <a:p>
            <a:r>
              <a:rPr lang="ru-RU" dirty="0" smtClean="0"/>
              <a:t>Д.э.н.. профессор, </a:t>
            </a:r>
          </a:p>
          <a:p>
            <a:r>
              <a:rPr lang="ru-RU" dirty="0"/>
              <a:t>Член НП «Содействие развитию конкуренции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заведующий кафедрой конкурентной и промышленной политики экономического факультета МГУ им </a:t>
            </a:r>
            <a:r>
              <a:rPr lang="ru-RU" dirty="0" err="1" smtClean="0"/>
              <a:t>М.В.Ломоносова</a:t>
            </a:r>
            <a:r>
              <a:rPr lang="ru-RU" dirty="0" smtClean="0"/>
              <a:t>, директор центра исследования конкуренции и экономического регулирования РАНХ и ГС при Президенте РФ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92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19256" cy="936104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Программа действий -1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528" y="980728"/>
            <a:ext cx="91440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1. Накопление знания о состоянии дел (критическая масса) с использованием прав на РИД как инструмента ограничения конкуренции в разрезе (1) различных объектов, (2) пучков правомочий, (3) сферах (отраслях</a:t>
            </a:r>
            <a:r>
              <a:rPr lang="en-US" dirty="0" smtClean="0"/>
              <a:t>/</a:t>
            </a:r>
            <a:r>
              <a:rPr lang="ru-RU" dirty="0" smtClean="0"/>
              <a:t>срезах, как например, с параллельным импортом)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2. Фильтр</a:t>
            </a:r>
            <a:r>
              <a:rPr lang="en-US" dirty="0" smtClean="0"/>
              <a:t>:</a:t>
            </a:r>
            <a:r>
              <a:rPr lang="ru-RU" dirty="0" smtClean="0"/>
              <a:t> вычленение наиболее острых и значимых вопросов обеспечения сбалансированности в защите прав на РИД и конкуренции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dirty="0" smtClean="0"/>
              <a:t>. Проведение ОРВ по существу, а не по форме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13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Программа действий - 2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4</a:t>
            </a:r>
            <a:r>
              <a:rPr lang="en-US" dirty="0" smtClean="0"/>
              <a:t>. </a:t>
            </a:r>
            <a:r>
              <a:rPr lang="ru-RU" dirty="0" smtClean="0"/>
              <a:t>Соотнесение </a:t>
            </a:r>
            <a:r>
              <a:rPr lang="ru-RU" dirty="0"/>
              <a:t>с набором ситуаций, которые стали основанием для разработки документов по применению антимонопольных запретов для случая использования прав на РИД в хозяйственном обороте в ЕС и США </a:t>
            </a:r>
          </a:p>
          <a:p>
            <a:pPr marL="0" indent="0">
              <a:buNone/>
            </a:pPr>
            <a:r>
              <a:rPr lang="ru-RU" dirty="0" smtClean="0"/>
              <a:t>5</a:t>
            </a:r>
            <a:r>
              <a:rPr lang="en-US" dirty="0" smtClean="0"/>
              <a:t>. </a:t>
            </a:r>
            <a:r>
              <a:rPr lang="ru-RU" dirty="0" smtClean="0"/>
              <a:t>Разработка методических </a:t>
            </a:r>
            <a:r>
              <a:rPr lang="ru-RU" dirty="0"/>
              <a:t>рекомендаций (разъяснений) по применению антимонопольных запретов </a:t>
            </a:r>
            <a:r>
              <a:rPr lang="ru-RU" dirty="0" smtClean="0"/>
              <a:t>к </a:t>
            </a:r>
            <a:r>
              <a:rPr lang="ru-RU" dirty="0"/>
              <a:t>случаям использования прав на РИД </a:t>
            </a:r>
            <a:r>
              <a:rPr lang="ru-RU" b="1" dirty="0"/>
              <a:t>ПАРАЛЛЕЛЬНО </a:t>
            </a:r>
            <a:r>
              <a:rPr lang="ru-RU" dirty="0"/>
              <a:t>с обсуждением поправок в закон «О защите конкуренции</a:t>
            </a:r>
            <a:r>
              <a:rPr lang="ru-RU" dirty="0" smtClean="0"/>
              <a:t>»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en-US" dirty="0" smtClean="0"/>
              <a:t>. </a:t>
            </a:r>
            <a:r>
              <a:rPr lang="ru-RU" dirty="0" smtClean="0"/>
              <a:t>Изменение режима  работы административной системы в сфере применения АМЗ (</a:t>
            </a:r>
            <a:r>
              <a:rPr lang="ru-RU" dirty="0" err="1" smtClean="0"/>
              <a:t>фильтры+стандарты</a:t>
            </a:r>
            <a:r>
              <a:rPr lang="ru-RU" dirty="0" smtClean="0"/>
              <a:t>)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0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9340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sz="3300" dirty="0">
                <a:latin typeface="+mn-lt"/>
                <a:ea typeface="+mn-ea"/>
                <a:cs typeface="+mn-cs"/>
                <a:hlinkClick r:id="rId2"/>
              </a:rPr>
              <a:t>www.lccp.econ.msu.ru</a:t>
            </a:r>
            <a:r>
              <a:rPr lang="en-US" sz="3300" dirty="0">
                <a:latin typeface="+mn-lt"/>
                <a:ea typeface="+mn-ea"/>
                <a:cs typeface="+mn-cs"/>
              </a:rPr>
              <a:t> </a:t>
            </a: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r>
              <a:rPr lang="en-US" sz="3300" dirty="0">
                <a:latin typeface="+mn-lt"/>
                <a:ea typeface="+mn-ea"/>
                <a:cs typeface="+mn-cs"/>
                <a:hlinkClick r:id="rId3"/>
              </a:rPr>
              <a:t>aes99@yandex.ru</a:t>
            </a:r>
            <a:r>
              <a:rPr lang="en-US" sz="3300" dirty="0">
                <a:latin typeface="+mn-lt"/>
                <a:ea typeface="+mn-ea"/>
                <a:cs typeface="+mn-cs"/>
              </a:rPr>
              <a:t> </a:t>
            </a:r>
            <a:r>
              <a:rPr lang="ru-RU" sz="3300" dirty="0">
                <a:latin typeface="+mn-lt"/>
                <a:ea typeface="+mn-ea"/>
                <a:cs typeface="+mn-cs"/>
              </a:rPr>
              <a:t/>
            </a:r>
            <a:br>
              <a:rPr lang="ru-RU" sz="3300" dirty="0">
                <a:latin typeface="+mn-lt"/>
                <a:ea typeface="+mn-ea"/>
                <a:cs typeface="+mn-cs"/>
              </a:rPr>
            </a:br>
            <a:endParaRPr lang="ru-RU" sz="3300" dirty="0">
              <a:latin typeface="+mn-lt"/>
              <a:ea typeface="+mn-ea"/>
              <a:cs typeface="+mn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8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«Чистые» варианты варианта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Антимонопольные исключения должны быть устранены из ст. 10 и 11 закона «О защите конкуренции» </a:t>
            </a:r>
          </a:p>
          <a:p>
            <a:r>
              <a:rPr lang="ru-RU" dirty="0" smtClean="0"/>
              <a:t>Антимонопольные исключения должны быть полностью сохранены</a:t>
            </a:r>
          </a:p>
          <a:p>
            <a:r>
              <a:rPr lang="ru-RU" dirty="0" smtClean="0"/>
              <a:t>Антимонопольные исключения в нынешнем виде должны быть устранены, но при обязательном соблюдении ряда условий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8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Допущения для обсуждения вариантов ответа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600200"/>
            <a:ext cx="8856984" cy="506916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Многообразие форм, в которых существуют РИД ( в </a:t>
            </a:r>
            <a:r>
              <a:rPr lang="ru-RU" dirty="0" err="1" smtClean="0"/>
              <a:t>т.ч</a:t>
            </a:r>
            <a:r>
              <a:rPr lang="ru-RU" dirty="0" smtClean="0"/>
              <a:t>. РИД и </a:t>
            </a:r>
            <a:r>
              <a:rPr lang="ru-RU" i="1" dirty="0" smtClean="0"/>
              <a:t>приравненные</a:t>
            </a:r>
            <a:r>
              <a:rPr lang="ru-RU" dirty="0" smtClean="0"/>
              <a:t> к ним, но </a:t>
            </a:r>
            <a:r>
              <a:rPr lang="ru-RU" i="1" dirty="0" smtClean="0"/>
              <a:t>не отождествляемые</a:t>
            </a:r>
            <a:r>
              <a:rPr lang="ru-RU" dirty="0" smtClean="0"/>
              <a:t>, средства индивидуализации</a:t>
            </a:r>
          </a:p>
          <a:p>
            <a:r>
              <a:rPr lang="ru-RU" dirty="0" smtClean="0"/>
              <a:t>Многообразие пучков прав на РИД и отношений по поводу этих прав</a:t>
            </a:r>
          </a:p>
          <a:p>
            <a:r>
              <a:rPr lang="ru-RU" dirty="0" smtClean="0"/>
              <a:t>Зарубежный опыт имеет значение с точностью до ограничений на возможность импорта институтов (институты = правила и механизмы, обеспечивающие их соблюдение)</a:t>
            </a:r>
          </a:p>
          <a:p>
            <a:r>
              <a:rPr lang="ru-RU" dirty="0" smtClean="0"/>
              <a:t>Злоупотребление правами на РИД – не единственный источник ограничения конкуренции в отношениях, которые связаны в </a:t>
            </a:r>
            <a:r>
              <a:rPr lang="ru-RU" dirty="0" err="1" smtClean="0"/>
              <a:t>т.ч</a:t>
            </a:r>
            <a:r>
              <a:rPr lang="ru-RU" dirty="0" smtClean="0"/>
              <a:t>. с использованием РИД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98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За устранение исключений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496855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«Довод к авторитету»</a:t>
            </a:r>
            <a:r>
              <a:rPr lang="en-US" dirty="0" smtClean="0"/>
              <a:t>:</a:t>
            </a:r>
            <a:r>
              <a:rPr lang="ru-RU" dirty="0" smtClean="0"/>
              <a:t> опыт США, ЕС, а также … Китая (антимонопольный закон 1998 г.)</a:t>
            </a:r>
          </a:p>
          <a:p>
            <a:r>
              <a:rPr lang="ru-RU" dirty="0" smtClean="0"/>
              <a:t>«По аналогии»</a:t>
            </a:r>
            <a:r>
              <a:rPr lang="en-US" dirty="0" smtClean="0"/>
              <a:t>:</a:t>
            </a:r>
            <a:r>
              <a:rPr lang="ru-RU" dirty="0" smtClean="0"/>
              <a:t> если проблема злоупотребления правами существует в сфере торговли обычными товарами, то почему эта проблема отсутствует применительно к РИД (права на РИД как товар)</a:t>
            </a:r>
          </a:p>
          <a:p>
            <a:r>
              <a:rPr lang="ru-RU" dirty="0" smtClean="0"/>
              <a:t>«После – значит вследствие»</a:t>
            </a:r>
            <a:r>
              <a:rPr lang="en-US" dirty="0" smtClean="0"/>
              <a:t>:</a:t>
            </a:r>
            <a:r>
              <a:rPr lang="ru-RU" dirty="0" smtClean="0"/>
              <a:t> топология интегральных микросхем (детали имеют значение)</a:t>
            </a:r>
          </a:p>
          <a:p>
            <a:r>
              <a:rPr lang="ru-RU" dirty="0" smtClean="0"/>
              <a:t>Экономическая теория</a:t>
            </a:r>
            <a:r>
              <a:rPr lang="en-US" dirty="0" smtClean="0"/>
              <a:t>:</a:t>
            </a:r>
            <a:r>
              <a:rPr lang="ru-RU" dirty="0" smtClean="0"/>
              <a:t> возможность использования РИД для блокирования нововведений («эффекты эффективности», «патенты на полке»)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54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2" y="44624"/>
            <a:ext cx="9122537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Против устранения исключений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9036496" cy="532859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Импорт институтов – не то же самое, что импорт правил (неформальные нормы и механизмы обеспечивающие соблюдение правил)</a:t>
            </a:r>
          </a:p>
          <a:p>
            <a:r>
              <a:rPr lang="ru-RU" dirty="0" smtClean="0"/>
              <a:t>В США и ЕС существуют особенности режима антимонопольного контроля для класса отношений, которые в противном случае запрещены </a:t>
            </a:r>
            <a:r>
              <a:rPr lang="en-US" dirty="0" smtClean="0"/>
              <a:t>per se</a:t>
            </a:r>
            <a:endParaRPr lang="ru-RU" dirty="0" smtClean="0"/>
          </a:p>
          <a:p>
            <a:r>
              <a:rPr lang="ru-RU" dirty="0" smtClean="0"/>
              <a:t>Китай – запрет неоднозначный и не применяется (до разработки соответствующих подзаконных актов – по состоянию на 2012 год)</a:t>
            </a:r>
          </a:p>
          <a:p>
            <a:r>
              <a:rPr lang="ru-RU" dirty="0" smtClean="0"/>
              <a:t>Возможно, источниками ограничения конкуренции являются иные факторы, а не РИД (например, лицензирование вида деятельности или режим регистрации продукта – лекарственные средства) </a:t>
            </a:r>
          </a:p>
          <a:p>
            <a:r>
              <a:rPr lang="ru-RU" dirty="0" smtClean="0"/>
              <a:t>«Дилемма разработчика» (особенно в некумулятивных нововведениях)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7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smtClean="0"/>
              <a:t>За статус-кво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040560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Минимальные издержки обучения</a:t>
            </a:r>
          </a:p>
          <a:p>
            <a:r>
              <a:rPr lang="ru-RU" sz="3000" dirty="0" smtClean="0"/>
              <a:t>Относительно более высокая правовая определенность</a:t>
            </a:r>
          </a:p>
          <a:p>
            <a:r>
              <a:rPr lang="ru-RU" sz="3000" dirty="0" smtClean="0"/>
              <a:t>Режим работы административной системы «по жалобам»</a:t>
            </a:r>
          </a:p>
          <a:p>
            <a:r>
              <a:rPr lang="ru-RU" sz="2800" dirty="0"/>
              <a:t>Все вопросы, связанные с отношениями по поводу РИД и прав на них урегулированы в ГК </a:t>
            </a:r>
            <a:r>
              <a:rPr lang="ru-RU" sz="2800" dirty="0" smtClean="0"/>
              <a:t>РФ</a:t>
            </a:r>
            <a:r>
              <a:rPr lang="en-US" sz="2800" dirty="0" smtClean="0"/>
              <a:t>:</a:t>
            </a:r>
            <a:r>
              <a:rPr lang="ru-RU" sz="2800" dirty="0" smtClean="0"/>
              <a:t> с</a:t>
            </a:r>
            <a:r>
              <a:rPr lang="ru-RU" sz="3000" dirty="0" smtClean="0"/>
              <a:t>уществование возможности ограничения монополистической деятельности с использованием РИД посредством принудительных лицензий</a:t>
            </a:r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07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Против статус-кво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По мере повышения значения РИД в получении результата и распределении выигрышей злоупотребление правами могут стать более разнообразными и опасными  </a:t>
            </a:r>
          </a:p>
          <a:p>
            <a:r>
              <a:rPr lang="ru-RU" sz="3000" dirty="0" smtClean="0"/>
              <a:t>Противоречит лучшим практикам (ЕС и США)</a:t>
            </a:r>
          </a:p>
          <a:p>
            <a:endParaRPr lang="ru-RU" sz="3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7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 институциональное проектирование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343892"/>
            <a:ext cx="8728960" cy="489342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Поиск наилучшего баланса между ошибками </a:t>
            </a:r>
            <a:r>
              <a:rPr lang="en-US" dirty="0" smtClean="0"/>
              <a:t>I</a:t>
            </a:r>
            <a:r>
              <a:rPr lang="ru-RU" dirty="0" smtClean="0"/>
              <a:t> и </a:t>
            </a:r>
            <a:r>
              <a:rPr lang="en-US" dirty="0" smtClean="0"/>
              <a:t>II</a:t>
            </a:r>
            <a:r>
              <a:rPr lang="ru-RU" dirty="0" smtClean="0"/>
              <a:t> рода в </a:t>
            </a:r>
            <a:r>
              <a:rPr lang="ru-RU" dirty="0" err="1" smtClean="0"/>
              <a:t>правоустановлении</a:t>
            </a:r>
            <a:r>
              <a:rPr lang="ru-RU" dirty="0" smtClean="0"/>
              <a:t> и </a:t>
            </a:r>
            <a:r>
              <a:rPr lang="ru-RU" dirty="0" err="1" smtClean="0"/>
              <a:t>правоприменении</a:t>
            </a:r>
            <a:r>
              <a:rPr lang="ru-RU" dirty="0" smtClean="0"/>
              <a:t> с учетом (1) разнообразия РИД, (2) разнообразия отношений по поводу РИД, (3) доступных (реализуемых) стандартов </a:t>
            </a:r>
            <a:r>
              <a:rPr lang="ru-RU" dirty="0" err="1" smtClean="0"/>
              <a:t>правоприменения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Учет опыта США, ЕС, Китая и других стран с учетом возможностей административной  системы и накопленного опыта </a:t>
            </a:r>
            <a:r>
              <a:rPr lang="ru-RU" dirty="0" err="1" smtClean="0"/>
              <a:t>правоприменения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6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Против институционального проектирования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Слишком сложно (информация о состоянии дел+</a:t>
            </a:r>
            <a:r>
              <a:rPr lang="en-US" dirty="0" smtClean="0"/>
              <a:t>”</a:t>
            </a:r>
            <a:r>
              <a:rPr lang="ru-RU" dirty="0" smtClean="0"/>
              <a:t>мозги</a:t>
            </a:r>
            <a:r>
              <a:rPr lang="en-US" dirty="0" smtClean="0"/>
              <a:t>”</a:t>
            </a:r>
            <a:r>
              <a:rPr lang="ru-RU" dirty="0" smtClean="0"/>
              <a:t> для интерпретации + сопряженность с другими изменениями + баланс)…</a:t>
            </a:r>
          </a:p>
          <a:p>
            <a:r>
              <a:rPr lang="ru-RU" dirty="0" smtClean="0"/>
              <a:t>Неблагоприятный опыт ОРВ в разных сферах (разрыв «предмет-формат»)</a:t>
            </a:r>
          </a:p>
          <a:p>
            <a:r>
              <a:rPr lang="ru-RU" dirty="0" smtClean="0"/>
              <a:t>Нет «низко висящих плодов»</a:t>
            </a:r>
          </a:p>
          <a:p>
            <a:r>
              <a:rPr lang="ru-RU" dirty="0" smtClean="0"/>
              <a:t>Короткий горизонт принятия решений (высокая вероятность близоруких решений)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0987-76B9-4844-B9EC-FF6A8471BE6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2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2907</TotalTime>
  <Words>718</Words>
  <Application>Microsoft Office PowerPoint</Application>
  <PresentationFormat>Экран (4:3)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Антимонопольное регулирование в России V ежегодная конференция Москва, 25 октября 2013 г.    Необходимы ли антимонопольные исключения для РИД?</vt:lpstr>
      <vt:lpstr>«Чистые» варианты варианта ответа</vt:lpstr>
      <vt:lpstr>Допущения для обсуждения вариантов ответа</vt:lpstr>
      <vt:lpstr>За устранение исключений </vt:lpstr>
      <vt:lpstr>Против устранения исключений </vt:lpstr>
      <vt:lpstr>За статус-кво</vt:lpstr>
      <vt:lpstr>Против статус-кво</vt:lpstr>
      <vt:lpstr>За институциональное проектирование</vt:lpstr>
      <vt:lpstr>Против институционального проектирования</vt:lpstr>
      <vt:lpstr>Программа действий -1</vt:lpstr>
      <vt:lpstr>Программа действий - 2</vt:lpstr>
      <vt:lpstr>СПАСИБО ЗА ВНИМАНИЕ!  www.lccp.econ.msu.ru   aes99@yandex.ru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центр при Правительстве РФ Москва, 16 октября 2013 г.       Антимонопольные исключения для РИД: за и против</dc:title>
  <dc:creator>Lenovo</dc:creator>
  <cp:lastModifiedBy>Настя</cp:lastModifiedBy>
  <cp:revision>34</cp:revision>
  <dcterms:created xsi:type="dcterms:W3CDTF">2013-10-12T06:21:50Z</dcterms:created>
  <dcterms:modified xsi:type="dcterms:W3CDTF">2013-10-25T14:09:17Z</dcterms:modified>
</cp:coreProperties>
</file>