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77" r:id="rId4"/>
    <p:sldId id="279" r:id="rId5"/>
    <p:sldId id="267" r:id="rId6"/>
    <p:sldId id="275" r:id="rId7"/>
    <p:sldId id="258" r:id="rId8"/>
    <p:sldId id="280" r:id="rId9"/>
    <p:sldId id="274" r:id="rId10"/>
    <p:sldId id="259" r:id="rId11"/>
    <p:sldId id="283" r:id="rId12"/>
    <p:sldId id="276" r:id="rId13"/>
    <p:sldId id="260" r:id="rId14"/>
    <p:sldId id="264" r:id="rId15"/>
    <p:sldId id="268" r:id="rId16"/>
    <p:sldId id="281" r:id="rId17"/>
    <p:sldId id="269" r:id="rId18"/>
    <p:sldId id="271" r:id="rId19"/>
    <p:sldId id="272" r:id="rId20"/>
    <p:sldId id="282" r:id="rId21"/>
    <p:sldId id="270" r:id="rId22"/>
    <p:sldId id="273" r:id="rId23"/>
    <p:sldId id="263" r:id="rId24"/>
    <p:sldId id="265" r:id="rId25"/>
  </p:sldIdLst>
  <p:sldSz cx="9144000" cy="6858000" type="screen4x3"/>
  <p:notesSz cx="68087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615EEE-22B7-483C-BE8E-C555F9164A60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392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14875"/>
            <a:ext cx="5446712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038" y="9428163"/>
            <a:ext cx="295116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E0F4E-8221-449D-81E9-EDD9678CD0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479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4D204A-FCEA-4734-89E6-6B33528D2350}" type="datetime1">
              <a:rPr lang="ru-RU" smtClean="0"/>
              <a:t>08.11.2013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6190CB-B325-4939-A404-6C5729F6D4DE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D00AC-FDDB-4CD4-AF95-246C61771E0E}" type="datetime1">
              <a:rPr lang="ru-RU" smtClean="0"/>
              <a:t>08.11.2013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DACFD-EC79-4850-B5FD-741FA3C3CC19}" type="datetime1">
              <a:rPr lang="ru-RU" smtClean="0"/>
              <a:t>08.11.2013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C9ACB-3EAC-4BB9-B025-846DAAB15A8F}" type="datetime1">
              <a:rPr lang="ru-RU" smtClean="0"/>
              <a:t>08.11.2013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6E0E0-F179-44F3-BF7F-DF1B052DECED}" type="datetime1">
              <a:rPr lang="ru-RU" smtClean="0"/>
              <a:t>08.11.2013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AAAF1-9042-4DCA-A185-4744E9D40976}" type="datetime1">
              <a:rPr lang="ru-RU" smtClean="0"/>
              <a:t>08.11.2013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5B075-42ED-4F23-8521-F640EFBC0E1E}" type="datetime1">
              <a:rPr lang="ru-RU" smtClean="0"/>
              <a:t>08.11.2013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79A68-1C3F-41BD-84ED-6E4E4261CE3D}" type="datetime1">
              <a:rPr lang="ru-RU" smtClean="0"/>
              <a:t>08.11.2013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1CA9-2337-4644-9EC5-FBA632AB519D}" type="datetime1">
              <a:rPr lang="ru-RU" smtClean="0"/>
              <a:t>08.11.2013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D3F80-CFF4-4B0F-93FA-9472C13895A5}" type="datetime1">
              <a:rPr lang="ru-RU" smtClean="0"/>
              <a:t>08.11.2013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A3D2-E763-4E45-8D52-1F60C823A092}" type="datetime1">
              <a:rPr lang="ru-RU" smtClean="0"/>
              <a:t>08.11.2013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E00DEA5-69EA-431C-985F-0CCBB623DE5A}" type="datetime1">
              <a:rPr lang="ru-RU" smtClean="0"/>
              <a:t>08.11.2013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76190CB-B325-4939-A404-6C5729F6D4D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es99@yandex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ccp.econ.msu.ru/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80994"/>
            <a:ext cx="7992887" cy="1731982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6000" b="1" dirty="0"/>
              <a:t/>
            </a:r>
            <a:br>
              <a:rPr lang="ru-RU" sz="6000" b="1" dirty="0"/>
            </a:br>
            <a:r>
              <a:rPr lang="en-US" sz="2000" b="1" dirty="0">
                <a:effectLst/>
              </a:rPr>
              <a:t>XV International Research Conference “Public Sector Transition</a:t>
            </a:r>
            <a:r>
              <a:rPr lang="en-US" sz="2000" b="1" dirty="0" smtClean="0">
                <a:effectLst/>
              </a:rPr>
              <a:t>”</a:t>
            </a:r>
            <a:r>
              <a:rPr lang="ru-RU" sz="2000" b="1" dirty="0" smtClean="0">
                <a:effectLst/>
              </a:rPr>
              <a:t> </a:t>
            </a:r>
            <a:r>
              <a:rPr lang="en-US" sz="2000" b="1" dirty="0" smtClean="0">
                <a:effectLst/>
              </a:rPr>
              <a:t>St-Petersburg</a:t>
            </a:r>
            <a:r>
              <a:rPr lang="en-US" sz="2000" b="1" dirty="0" smtClean="0">
                <a:effectLst/>
              </a:rPr>
              <a:t>, </a:t>
            </a:r>
            <a:r>
              <a:rPr lang="ru-RU" sz="2000" b="1" dirty="0" smtClean="0">
                <a:effectLst/>
              </a:rPr>
              <a:t>8-9</a:t>
            </a:r>
            <a:r>
              <a:rPr lang="en-US" sz="2000" b="1" dirty="0" smtClean="0">
                <a:effectLst/>
              </a:rPr>
              <a:t>, November, 2013</a:t>
            </a:r>
            <a:r>
              <a:rPr lang="en-US" b="1" dirty="0">
                <a:effectLst/>
              </a:rPr>
              <a:t/>
            </a:r>
            <a:br>
              <a:rPr lang="en-US" b="1" dirty="0">
                <a:effectLst/>
              </a:rPr>
            </a:br>
            <a:r>
              <a:rPr lang="ru-RU" dirty="0"/>
              <a:t/>
            </a:r>
            <a:br>
              <a:rPr lang="ru-RU" dirty="0"/>
            </a:br>
            <a:r>
              <a:rPr lang="en-US" sz="4000" dirty="0" smtClean="0"/>
              <a:t>Cartel deterrence in the light of type I&amp;II</a:t>
            </a:r>
            <a:r>
              <a:rPr lang="ru-RU" sz="4000" dirty="0" smtClean="0"/>
              <a:t> </a:t>
            </a:r>
            <a:r>
              <a:rPr lang="en-US" sz="4000" dirty="0" smtClean="0"/>
              <a:t>errors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4149080"/>
            <a:ext cx="8424936" cy="2232248"/>
          </a:xfrm>
        </p:spPr>
        <p:txBody>
          <a:bodyPr>
            <a:normAutofit/>
          </a:bodyPr>
          <a:lstStyle/>
          <a:p>
            <a:r>
              <a:rPr lang="en-US" dirty="0" err="1" smtClean="0"/>
              <a:t>Shastitko</a:t>
            </a:r>
            <a:r>
              <a:rPr lang="en-US" dirty="0" smtClean="0"/>
              <a:t> </a:t>
            </a:r>
            <a:r>
              <a:rPr lang="en-US" dirty="0" err="1" smtClean="0"/>
              <a:t>Andrey</a:t>
            </a:r>
            <a:endParaRPr lang="ru-RU" dirty="0" smtClean="0"/>
          </a:p>
          <a:p>
            <a:r>
              <a:rPr lang="en-US" sz="1900" dirty="0" smtClean="0"/>
              <a:t>Professor</a:t>
            </a:r>
            <a:endParaRPr lang="ru-RU" sz="1900" dirty="0" smtClean="0"/>
          </a:p>
          <a:p>
            <a:r>
              <a:rPr lang="en-US" sz="1900" dirty="0" smtClean="0"/>
              <a:t>Russian Presidential Academy of National Economy and Public Administration,</a:t>
            </a:r>
            <a:r>
              <a:rPr lang="ru-RU" sz="1900" dirty="0" smtClean="0"/>
              <a:t> </a:t>
            </a:r>
          </a:p>
          <a:p>
            <a:r>
              <a:rPr lang="en-US" sz="1900" dirty="0" smtClean="0"/>
              <a:t>Moscow </a:t>
            </a:r>
            <a:r>
              <a:rPr lang="en-US" sz="1900" dirty="0" err="1" smtClean="0"/>
              <a:t>Lomonossov</a:t>
            </a:r>
            <a:r>
              <a:rPr lang="en-US" sz="1900" dirty="0" smtClean="0"/>
              <a:t> State University</a:t>
            </a:r>
            <a:endParaRPr lang="ru-RU" sz="1900" dirty="0" smtClean="0"/>
          </a:p>
          <a:p>
            <a:r>
              <a:rPr lang="en-US" sz="1900" dirty="0" smtClean="0">
                <a:hlinkClick r:id="rId2"/>
              </a:rPr>
              <a:t>aes99@yandex.ru</a:t>
            </a:r>
            <a:r>
              <a:rPr lang="en-US" sz="1900" dirty="0" smtClean="0"/>
              <a:t> </a:t>
            </a:r>
            <a:endParaRPr lang="ru-RU" sz="1900" dirty="0" smtClean="0"/>
          </a:p>
          <a:p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val="199390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204864"/>
            <a:ext cx="9180512" cy="465313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Cartel as a horizontal arrangement is not cheap talks</a:t>
            </a:r>
            <a:endParaRPr lang="ru-RU" sz="2800" dirty="0" smtClean="0"/>
          </a:p>
          <a:p>
            <a:r>
              <a:rPr lang="en-US" sz="2800" dirty="0"/>
              <a:t>Recognition of the economic entity in the </a:t>
            </a:r>
            <a:r>
              <a:rPr lang="en-US" sz="2800" dirty="0" smtClean="0"/>
              <a:t>conspiracy</a:t>
            </a:r>
          </a:p>
          <a:p>
            <a:pPr lvl="1"/>
            <a:r>
              <a:rPr lang="en-US" sz="2600" dirty="0" smtClean="0"/>
              <a:t> self-incrimination </a:t>
            </a:r>
            <a:r>
              <a:rPr lang="en-US" sz="2000" dirty="0" smtClean="0"/>
              <a:t>(</a:t>
            </a:r>
            <a:r>
              <a:rPr lang="en-US" sz="2000" dirty="0" err="1" smtClean="0"/>
              <a:t>Avdasheva</a:t>
            </a:r>
            <a:r>
              <a:rPr lang="en-US" sz="2000" dirty="0" smtClean="0"/>
              <a:t>, </a:t>
            </a:r>
            <a:r>
              <a:rPr lang="en-US" sz="2000" dirty="0" err="1" smtClean="0"/>
              <a:t>Shastitko</a:t>
            </a:r>
            <a:r>
              <a:rPr lang="en-US" sz="2000" dirty="0" smtClean="0"/>
              <a:t>, 2011), </a:t>
            </a:r>
          </a:p>
          <a:p>
            <a:pPr lvl="1"/>
            <a:r>
              <a:rPr lang="en-US" sz="2600" dirty="0"/>
              <a:t>misunderstanding of the meaning of the </a:t>
            </a:r>
            <a:r>
              <a:rPr lang="en-US" sz="2600" dirty="0" smtClean="0"/>
              <a:t>term </a:t>
            </a:r>
            <a:r>
              <a:rPr lang="en-US" sz="2000" dirty="0" smtClean="0"/>
              <a:t>(</a:t>
            </a:r>
            <a:r>
              <a:rPr lang="en-US" sz="2000" dirty="0"/>
              <a:t>Zhang X</a:t>
            </a:r>
            <a:r>
              <a:rPr lang="ru-RU" sz="2000" dirty="0"/>
              <a:t>., </a:t>
            </a:r>
            <a:r>
              <a:rPr lang="en-US" sz="2000" dirty="0"/>
              <a:t>Zhang V</a:t>
            </a:r>
            <a:r>
              <a:rPr lang="ru-RU" sz="2000" dirty="0"/>
              <a:t>, </a:t>
            </a:r>
            <a:r>
              <a:rPr lang="ru-RU" sz="2000" dirty="0" smtClean="0"/>
              <a:t>2012; </a:t>
            </a:r>
            <a:r>
              <a:rPr lang="en-US" sz="2000" dirty="0"/>
              <a:t>Huang</a:t>
            </a:r>
            <a:r>
              <a:rPr lang="ru-RU" sz="2000" dirty="0"/>
              <a:t>, </a:t>
            </a:r>
            <a:r>
              <a:rPr lang="en-US" sz="2000" dirty="0"/>
              <a:t>Zhang</a:t>
            </a:r>
            <a:r>
              <a:rPr lang="ru-RU" sz="2000" dirty="0"/>
              <a:t>, 2010</a:t>
            </a:r>
            <a:r>
              <a:rPr lang="en-US" sz="2000" dirty="0" smtClean="0"/>
              <a:t>), </a:t>
            </a:r>
            <a:endParaRPr lang="en-US" sz="2000" dirty="0"/>
          </a:p>
          <a:p>
            <a:pPr lvl="1"/>
            <a:r>
              <a:rPr lang="en-US" sz="2600" dirty="0"/>
              <a:t>the desire to mitigate (avoid) punishment = sufficient condition for the establishment of the existence of a cartel?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054250"/>
          </a:xfrm>
        </p:spPr>
        <p:txBody>
          <a:bodyPr/>
          <a:lstStyle/>
          <a:p>
            <a:r>
              <a:rPr lang="en-US" sz="4000" dirty="0" smtClean="0"/>
              <a:t>Internal cartel economics:</a:t>
            </a:r>
            <a:r>
              <a:rPr lang="ru-RU" sz="4000" dirty="0" smtClean="0"/>
              <a:t> </a:t>
            </a:r>
            <a:r>
              <a:rPr lang="en-US" sz="4000" dirty="0" smtClean="0"/>
              <a:t>warning</a:t>
            </a:r>
            <a:endParaRPr lang="ru-RU" sz="4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76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Harrington, 2006</a:t>
            </a:r>
          </a:p>
          <a:p>
            <a:r>
              <a:rPr lang="ru-RU" dirty="0" err="1">
                <a:latin typeface="Book Antiqua" panose="02040602050305030304" pitchFamily="18" charset="0"/>
              </a:rPr>
              <a:t>Harrington</a:t>
            </a:r>
            <a:r>
              <a:rPr lang="ru-RU" dirty="0">
                <a:latin typeface="Book Antiqua" panose="02040602050305030304" pitchFamily="18" charset="0"/>
              </a:rPr>
              <a:t>, </a:t>
            </a:r>
            <a:r>
              <a:rPr lang="ru-RU" dirty="0" err="1">
                <a:latin typeface="Book Antiqua" panose="02040602050305030304" pitchFamily="18" charset="0"/>
              </a:rPr>
              <a:t>Skrzypacz</a:t>
            </a:r>
            <a:r>
              <a:rPr lang="ru-RU" dirty="0">
                <a:latin typeface="Book Antiqua" panose="02040602050305030304" pitchFamily="18" charset="0"/>
              </a:rPr>
              <a:t>, 2007</a:t>
            </a:r>
            <a:endParaRPr lang="en-US" dirty="0">
              <a:latin typeface="Book Antiqua" panose="02040602050305030304" pitchFamily="18" charset="0"/>
            </a:endParaRPr>
          </a:p>
          <a:p>
            <a:r>
              <a:rPr lang="en-US" dirty="0" err="1">
                <a:latin typeface="Book Antiqua" panose="02040602050305030304" pitchFamily="18" charset="0"/>
              </a:rPr>
              <a:t>Genesove</a:t>
            </a:r>
            <a:r>
              <a:rPr lang="ru-RU" dirty="0">
                <a:latin typeface="Book Antiqua" panose="02040602050305030304" pitchFamily="18" charset="0"/>
              </a:rPr>
              <a:t>, </a:t>
            </a:r>
            <a:r>
              <a:rPr lang="en-US" dirty="0">
                <a:latin typeface="Book Antiqua" panose="02040602050305030304" pitchFamily="18" charset="0"/>
              </a:rPr>
              <a:t>Mullin</a:t>
            </a:r>
            <a:r>
              <a:rPr lang="ru-RU" dirty="0">
                <a:latin typeface="Book Antiqua" panose="02040602050305030304" pitchFamily="18" charset="0"/>
              </a:rPr>
              <a:t>, </a:t>
            </a:r>
            <a:r>
              <a:rPr lang="ru-RU" dirty="0" smtClean="0">
                <a:latin typeface="Book Antiqua" panose="02040602050305030304" pitchFamily="18" charset="0"/>
              </a:rPr>
              <a:t>2001</a:t>
            </a:r>
            <a:endParaRPr lang="en-US" dirty="0" smtClean="0">
              <a:latin typeface="Book Antiqua" panose="02040602050305030304" pitchFamily="18" charset="0"/>
            </a:endParaRPr>
          </a:p>
          <a:p>
            <a:r>
              <a:rPr lang="en-US" dirty="0" err="1"/>
              <a:t>Hyytinen</a:t>
            </a:r>
            <a:r>
              <a:rPr lang="ru-RU" dirty="0"/>
              <a:t>, </a:t>
            </a:r>
            <a:r>
              <a:rPr lang="en-US" dirty="0"/>
              <a:t>Steen</a:t>
            </a:r>
            <a:r>
              <a:rPr lang="ru-RU" dirty="0"/>
              <a:t>, </a:t>
            </a:r>
            <a:r>
              <a:rPr lang="en-US" dirty="0" err="1"/>
              <a:t>Toivanen</a:t>
            </a:r>
            <a:r>
              <a:rPr lang="ru-RU" dirty="0"/>
              <a:t>, 2012</a:t>
            </a:r>
            <a:r>
              <a:rPr lang="en-US" dirty="0" smtClean="0">
                <a:latin typeface="Book Antiqua" panose="02040602050305030304" pitchFamily="18" charset="0"/>
              </a:rPr>
              <a:t>…</a:t>
            </a:r>
            <a:endParaRPr lang="en-US" dirty="0">
              <a:latin typeface="Book Antiqua" panose="02040602050305030304" pitchFamily="18" charset="0"/>
            </a:endParaRPr>
          </a:p>
          <a:p>
            <a:endParaRPr lang="en-US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n-US" dirty="0" smtClean="0"/>
              <a:t>No clear general theoretical framework for analysis of the cartel internal economy in terms of contracts and mechanisms of governance to interpret “hard” evidence… 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11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260648"/>
            <a:ext cx="8964488" cy="1054250"/>
          </a:xfrm>
        </p:spPr>
        <p:txBody>
          <a:bodyPr/>
          <a:lstStyle/>
          <a:p>
            <a:r>
              <a:rPr lang="en-US" sz="4000" dirty="0" smtClean="0"/>
              <a:t>Internal cartel economics: literature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59416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204864"/>
            <a:ext cx="8640959" cy="3921298"/>
          </a:xfrm>
        </p:spPr>
        <p:txBody>
          <a:bodyPr>
            <a:normAutofit/>
          </a:bodyPr>
          <a:lstStyle/>
          <a:p>
            <a:r>
              <a:rPr lang="en-US" sz="2600" dirty="0"/>
              <a:t>Cartel is not only PROMISES of economic entities each other but also COERCION and ADAPTATION mechanisms</a:t>
            </a:r>
            <a:r>
              <a:rPr lang="ru-RU" sz="2600" dirty="0"/>
              <a:t> </a:t>
            </a:r>
          </a:p>
          <a:p>
            <a:r>
              <a:rPr lang="en-US" sz="2600" dirty="0"/>
              <a:t>Why COERCION? Usually, conditions for collective profit maximization are not equivalent to conditions of individual profit maximization</a:t>
            </a:r>
          </a:p>
          <a:p>
            <a:r>
              <a:rPr lang="en-US" sz="2600" dirty="0"/>
              <a:t>Why ADAPTATION? Incomplete contracts and substitution of coercion for adaptation due to cartel illegality</a:t>
            </a:r>
            <a:endParaRPr lang="ru-RU" sz="2600" dirty="0"/>
          </a:p>
          <a:p>
            <a:endParaRPr lang="ru-RU" sz="260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12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570156"/>
            <a:ext cx="9144000" cy="1054250"/>
          </a:xfrm>
        </p:spPr>
        <p:txBody>
          <a:bodyPr/>
          <a:lstStyle/>
          <a:p>
            <a:r>
              <a:rPr lang="en-US" sz="4000" dirty="0"/>
              <a:t>Internal cartel economics:</a:t>
            </a:r>
            <a:r>
              <a:rPr lang="ru-RU" sz="4000" dirty="0"/>
              <a:t> </a:t>
            </a:r>
            <a:r>
              <a:rPr lang="en-US" sz="4000" dirty="0" smtClean="0"/>
              <a:t>hybrid institutional arrangements</a:t>
            </a:r>
            <a:br>
              <a:rPr lang="en-US" sz="4000" dirty="0" smtClean="0"/>
            </a:b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63678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248347"/>
            <a:ext cx="8496944" cy="4421013"/>
          </a:xfrm>
        </p:spPr>
        <p:txBody>
          <a:bodyPr>
            <a:normAutofit/>
          </a:bodyPr>
          <a:lstStyle/>
          <a:p>
            <a:pPr algn="just"/>
            <a:r>
              <a:rPr lang="en-US" sz="2600" b="1" dirty="0" smtClean="0"/>
              <a:t>Coercion</a:t>
            </a:r>
            <a:r>
              <a:rPr lang="en-US" sz="2600" dirty="0" smtClean="0"/>
              <a:t> to abide condition of cartel agreement requires (1) diverse sanctions for violation</a:t>
            </a:r>
            <a:r>
              <a:rPr lang="ru-RU" sz="2600" dirty="0" smtClean="0"/>
              <a:t>, </a:t>
            </a:r>
            <a:r>
              <a:rPr lang="en-US" sz="2600" dirty="0" smtClean="0"/>
              <a:t>(2) system of monitoring to identify violation, (3) incentives to impose sanction in case of deviation discovered</a:t>
            </a:r>
            <a:endParaRPr lang="ru-RU" sz="2600" dirty="0" smtClean="0"/>
          </a:p>
          <a:p>
            <a:pPr algn="just"/>
            <a:r>
              <a:rPr lang="en-US" sz="2600" b="1" dirty="0" smtClean="0"/>
              <a:t>Adaptation</a:t>
            </a:r>
            <a:r>
              <a:rPr lang="en-US" sz="2600" dirty="0" smtClean="0"/>
              <a:t> mechanism under changing circumstances: (1) instruments (quotas, prices, quality standards), </a:t>
            </a:r>
            <a:r>
              <a:rPr lang="ru-RU" sz="2600" dirty="0" smtClean="0"/>
              <a:t> </a:t>
            </a:r>
            <a:r>
              <a:rPr lang="en-US" sz="2600" dirty="0" smtClean="0"/>
              <a:t>(2) specialized system of information disclosure based in communication</a:t>
            </a:r>
          </a:p>
          <a:p>
            <a:pPr algn="just"/>
            <a:r>
              <a:rPr lang="en-US" sz="2600" b="1" dirty="0" smtClean="0"/>
              <a:t>Substitutability of coercion for adaptation</a:t>
            </a:r>
            <a:endParaRPr lang="ru-RU" sz="26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054250"/>
          </a:xfrm>
        </p:spPr>
        <p:txBody>
          <a:bodyPr>
            <a:noAutofit/>
          </a:bodyPr>
          <a:lstStyle/>
          <a:p>
            <a:r>
              <a:rPr lang="en-US" sz="4000" dirty="0" smtClean="0"/>
              <a:t>Cartel agreements enforcement</a:t>
            </a:r>
            <a:endParaRPr lang="ru-RU" sz="4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05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988840"/>
            <a:ext cx="9036496" cy="4653136"/>
          </a:xfrm>
        </p:spPr>
        <p:txBody>
          <a:bodyPr>
            <a:normAutofit/>
          </a:bodyPr>
          <a:lstStyle/>
          <a:p>
            <a:pPr algn="just"/>
            <a:r>
              <a:rPr lang="en-US" sz="2600" dirty="0" smtClean="0"/>
              <a:t>The content of article</a:t>
            </a:r>
            <a:r>
              <a:rPr lang="ru-RU" sz="2600" dirty="0" smtClean="0"/>
              <a:t> 4 </a:t>
            </a:r>
            <a:r>
              <a:rPr lang="en-US" sz="2600" dirty="0" smtClean="0"/>
              <a:t>of the law on Competition Protection as regards the concept </a:t>
            </a:r>
            <a:r>
              <a:rPr lang="ru-RU" sz="2600" dirty="0" smtClean="0"/>
              <a:t>«</a:t>
            </a:r>
            <a:r>
              <a:rPr lang="en-US" sz="2600" dirty="0" smtClean="0"/>
              <a:t>agreement</a:t>
            </a:r>
            <a:r>
              <a:rPr lang="ru-RU" sz="2600" dirty="0" smtClean="0"/>
              <a:t>» (</a:t>
            </a:r>
            <a:r>
              <a:rPr lang="en-US" sz="2600" dirty="0" smtClean="0"/>
              <a:t>singular</a:t>
            </a:r>
            <a:r>
              <a:rPr lang="ru-RU" sz="2600" dirty="0" smtClean="0"/>
              <a:t> </a:t>
            </a:r>
            <a:r>
              <a:rPr lang="en-US" sz="2600" dirty="0" smtClean="0"/>
              <a:t>vs.</a:t>
            </a:r>
            <a:r>
              <a:rPr lang="ru-RU" sz="2600" dirty="0"/>
              <a:t> </a:t>
            </a:r>
            <a:r>
              <a:rPr lang="en-US" sz="2600" dirty="0" smtClean="0"/>
              <a:t>composite</a:t>
            </a:r>
            <a:r>
              <a:rPr lang="ru-RU" sz="2600" dirty="0" smtClean="0"/>
              <a:t>)</a:t>
            </a:r>
          </a:p>
          <a:p>
            <a:pPr algn="just"/>
            <a:r>
              <a:rPr lang="en-US" sz="2600" dirty="0" smtClean="0"/>
              <a:t>Standards of proof from facts findings perspective </a:t>
            </a:r>
            <a:r>
              <a:rPr lang="ru-RU" sz="2600" dirty="0" smtClean="0"/>
              <a:t>(</a:t>
            </a:r>
            <a:r>
              <a:rPr lang="en-US" sz="2600" dirty="0" smtClean="0"/>
              <a:t>guidelines and regime of access</a:t>
            </a:r>
            <a:r>
              <a:rPr lang="ru-RU" sz="2600" dirty="0" smtClean="0"/>
              <a:t>)</a:t>
            </a:r>
          </a:p>
          <a:p>
            <a:pPr algn="just"/>
            <a:r>
              <a:rPr lang="en-US" sz="2600" dirty="0" smtClean="0"/>
              <a:t>Based on complaints administrative system performance with weak filter</a:t>
            </a:r>
            <a:endParaRPr lang="ru-RU" sz="2600" dirty="0" smtClean="0"/>
          </a:p>
          <a:p>
            <a:pPr algn="just"/>
            <a:r>
              <a:rPr lang="en-US" sz="2600" dirty="0" smtClean="0"/>
              <a:t>Discussion of particular issues of rules enactment and enforcement without sufficient awareness of the interplay with other ones</a:t>
            </a:r>
            <a:endParaRPr lang="ru-RU" sz="2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054250"/>
          </a:xfrm>
        </p:spPr>
        <p:txBody>
          <a:bodyPr/>
          <a:lstStyle/>
          <a:p>
            <a:r>
              <a:rPr lang="en-US" sz="4000" dirty="0" smtClean="0"/>
              <a:t>Sources of type </a:t>
            </a:r>
            <a:r>
              <a:rPr lang="ru-RU" sz="4000" dirty="0" smtClean="0"/>
              <a:t> </a:t>
            </a:r>
            <a:r>
              <a:rPr lang="en-US" sz="4000" dirty="0" smtClean="0"/>
              <a:t>I</a:t>
            </a:r>
            <a:r>
              <a:rPr lang="ru-RU" sz="4000" dirty="0" smtClean="0"/>
              <a:t> </a:t>
            </a:r>
            <a:r>
              <a:rPr lang="en-US" sz="4000" dirty="0" smtClean="0"/>
              <a:t>errors in Russian case</a:t>
            </a:r>
            <a:endParaRPr lang="ru-RU" sz="4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783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2132856"/>
            <a:ext cx="8640959" cy="4536503"/>
          </a:xfrm>
        </p:spPr>
        <p:txBody>
          <a:bodyPr>
            <a:normAutofit/>
          </a:bodyPr>
          <a:lstStyle/>
          <a:p>
            <a:r>
              <a:rPr lang="ru-RU" sz="2800" i="1" dirty="0" smtClean="0"/>
              <a:t>«</a:t>
            </a:r>
            <a:r>
              <a:rPr lang="en-US" sz="2800" dirty="0"/>
              <a:t>One important result of this preoccupation with the monopoly </a:t>
            </a:r>
            <a:r>
              <a:rPr lang="en-US" sz="2800" dirty="0" smtClean="0"/>
              <a:t>problem is </a:t>
            </a:r>
            <a:r>
              <a:rPr lang="en-US" sz="2800" dirty="0"/>
              <a:t>that if an economist finds something—a business practice of </a:t>
            </a:r>
            <a:r>
              <a:rPr lang="en-US" sz="2800" dirty="0" smtClean="0"/>
              <a:t>one sort </a:t>
            </a:r>
            <a:r>
              <a:rPr lang="en-US" sz="2800" dirty="0"/>
              <a:t>or other—that he </a:t>
            </a:r>
            <a:r>
              <a:rPr lang="en-US" sz="2800" dirty="0" err="1"/>
              <a:t>çloes</a:t>
            </a:r>
            <a:r>
              <a:rPr lang="en-US" sz="2800" dirty="0"/>
              <a:t> not understand, he looks for a </a:t>
            </a:r>
            <a:r>
              <a:rPr lang="en-US" sz="2800" dirty="0" smtClean="0"/>
              <a:t>monopoly explanation</a:t>
            </a:r>
            <a:r>
              <a:rPr lang="en-US" sz="2800" dirty="0"/>
              <a:t>. And as in this field we are very ignorant, the number </a:t>
            </a:r>
            <a:r>
              <a:rPr lang="en-US" sz="2800" dirty="0" smtClean="0"/>
              <a:t>of </a:t>
            </a:r>
            <a:r>
              <a:rPr lang="en-US" sz="2800" dirty="0" err="1" smtClean="0"/>
              <a:t>ununderstandable</a:t>
            </a:r>
            <a:r>
              <a:rPr lang="en-US" sz="2800" dirty="0" smtClean="0"/>
              <a:t> practices </a:t>
            </a:r>
            <a:r>
              <a:rPr lang="en-US" sz="2800" dirty="0"/>
              <a:t>tends to be rather large, and the reliance </a:t>
            </a:r>
            <a:r>
              <a:rPr lang="en-US" sz="2800" dirty="0" smtClean="0"/>
              <a:t>on a </a:t>
            </a:r>
            <a:r>
              <a:rPr lang="en-US" sz="2800" dirty="0"/>
              <a:t>monopoly explanation, frequent</a:t>
            </a:r>
            <a:r>
              <a:rPr lang="ru-RU" sz="2800" i="1" dirty="0" smtClean="0"/>
              <a:t>»</a:t>
            </a:r>
            <a:r>
              <a:rPr lang="ru-RU" sz="2800" i="1" dirty="0"/>
              <a:t/>
            </a:r>
            <a:br>
              <a:rPr lang="ru-RU" sz="2800" i="1" dirty="0"/>
            </a:br>
            <a:r>
              <a:rPr lang="ru-RU" sz="2800" i="1" dirty="0"/>
              <a:t/>
            </a:r>
            <a:br>
              <a:rPr lang="ru-RU" sz="2800" i="1" dirty="0"/>
            </a:br>
            <a:r>
              <a:rPr lang="en-US" sz="2000" i="1" dirty="0" smtClean="0"/>
              <a:t>Ronald </a:t>
            </a:r>
            <a:r>
              <a:rPr lang="en-US" sz="2000" i="1" dirty="0" err="1" smtClean="0"/>
              <a:t>Coase</a:t>
            </a:r>
            <a:r>
              <a:rPr lang="en-US" sz="2000" i="1" dirty="0" smtClean="0"/>
              <a:t>, 1972</a:t>
            </a:r>
            <a:r>
              <a:rPr lang="ru-RU" sz="2000" dirty="0" smtClean="0"/>
              <a:t> </a:t>
            </a: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332656"/>
            <a:ext cx="8352928" cy="1054250"/>
          </a:xfrm>
        </p:spPr>
        <p:txBody>
          <a:bodyPr/>
          <a:lstStyle/>
          <a:p>
            <a:r>
              <a:rPr lang="en-US" sz="4000" dirty="0" smtClean="0"/>
              <a:t>Hostility tradition in antitrust</a:t>
            </a:r>
            <a:endParaRPr lang="ru-RU" sz="4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79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8490" y="2950814"/>
            <a:ext cx="7756263" cy="1054250"/>
          </a:xfrm>
        </p:spPr>
        <p:txBody>
          <a:bodyPr/>
          <a:lstStyle/>
          <a:p>
            <a:r>
              <a:rPr lang="en-US" dirty="0" smtClean="0"/>
              <a:t>Pipes case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09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5496" y="2060848"/>
            <a:ext cx="9036495" cy="4392488"/>
          </a:xfrm>
        </p:spPr>
        <p:txBody>
          <a:bodyPr>
            <a:noAutofit/>
          </a:bodyPr>
          <a:lstStyle/>
          <a:p>
            <a:r>
              <a:rPr lang="en-US" dirty="0" smtClean="0"/>
              <a:t>Relevant markets </a:t>
            </a:r>
            <a:r>
              <a:rPr lang="en-US" sz="1800" dirty="0" smtClean="0"/>
              <a:t>(single-joint </a:t>
            </a:r>
            <a:r>
              <a:rPr lang="en-US" sz="1800" dirty="0"/>
              <a:t>longitudinally welded pipes, double-seam longitudinally welded pipes, or spiral-welded </a:t>
            </a:r>
            <a:r>
              <a:rPr lang="en-US" sz="1800" dirty="0" smtClean="0"/>
              <a:t>pipes) </a:t>
            </a:r>
            <a:r>
              <a:rPr lang="en-US" dirty="0" smtClean="0"/>
              <a:t>are concentrated</a:t>
            </a:r>
            <a:r>
              <a:rPr lang="ru-RU" dirty="0" smtClean="0"/>
              <a:t>.</a:t>
            </a:r>
            <a:endParaRPr lang="ru-RU" dirty="0"/>
          </a:p>
          <a:p>
            <a:r>
              <a:rPr lang="en-US" dirty="0" smtClean="0"/>
              <a:t>Significant entry barriers</a:t>
            </a:r>
            <a:r>
              <a:rPr lang="ru-RU" dirty="0" smtClean="0"/>
              <a:t>. </a:t>
            </a:r>
            <a:endParaRPr lang="ru-RU" dirty="0"/>
          </a:p>
          <a:p>
            <a:r>
              <a:rPr lang="en-US" dirty="0" smtClean="0"/>
              <a:t>High custom duties</a:t>
            </a:r>
            <a:r>
              <a:rPr lang="ru-RU" dirty="0" smtClean="0"/>
              <a:t> </a:t>
            </a:r>
            <a:r>
              <a:rPr lang="ru-RU" dirty="0"/>
              <a:t>(15-20</a:t>
            </a:r>
            <a:r>
              <a:rPr lang="ru-RU" dirty="0" smtClean="0"/>
              <a:t>%</a:t>
            </a:r>
            <a:r>
              <a:rPr lang="en-US" dirty="0" smtClean="0"/>
              <a:t> as compared </a:t>
            </a:r>
            <a:r>
              <a:rPr lang="ru-RU" dirty="0" smtClean="0"/>
              <a:t>5%</a:t>
            </a:r>
            <a:r>
              <a:rPr lang="en-US" dirty="0" smtClean="0"/>
              <a:t> for other products</a:t>
            </a:r>
            <a:r>
              <a:rPr lang="ru-RU" dirty="0" smtClean="0"/>
              <a:t>).</a:t>
            </a:r>
            <a:endParaRPr lang="ru-RU" dirty="0"/>
          </a:p>
          <a:p>
            <a:r>
              <a:rPr lang="en-US" dirty="0" smtClean="0"/>
              <a:t>Installed capacities exceed significantly consumption by Russian consumers</a:t>
            </a:r>
            <a:r>
              <a:rPr lang="ru-RU" dirty="0" smtClean="0"/>
              <a:t> </a:t>
            </a:r>
          </a:p>
          <a:p>
            <a:r>
              <a:rPr lang="en-US" dirty="0" err="1" smtClean="0"/>
              <a:t>Ristricted</a:t>
            </a:r>
            <a:r>
              <a:rPr lang="en-US" dirty="0" smtClean="0"/>
              <a:t> access to transport infrastructure and stripe material</a:t>
            </a:r>
            <a:r>
              <a:rPr lang="ru-RU" dirty="0" smtClean="0"/>
              <a:t>. </a:t>
            </a:r>
            <a:endParaRPr lang="ru-RU" dirty="0"/>
          </a:p>
          <a:p>
            <a:r>
              <a:rPr lang="en-US" dirty="0" smtClean="0"/>
              <a:t>Schedules of LDP delivery signed by producers and… </a:t>
            </a:r>
            <a:r>
              <a:rPr lang="en-US" dirty="0" err="1" smtClean="0"/>
              <a:t>Gasprom</a:t>
            </a:r>
            <a:endParaRPr lang="ru-RU" dirty="0" smtClean="0"/>
          </a:p>
          <a:p>
            <a:endParaRPr lang="ru-RU" sz="2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60648"/>
            <a:ext cx="9036496" cy="1054250"/>
          </a:xfrm>
        </p:spPr>
        <p:txBody>
          <a:bodyPr/>
          <a:lstStyle/>
          <a:p>
            <a:r>
              <a:rPr lang="ru-RU" sz="3600" dirty="0" smtClean="0"/>
              <a:t>«</a:t>
            </a:r>
            <a:r>
              <a:rPr lang="en-US" sz="3600" dirty="0" smtClean="0"/>
              <a:t>Pipes case</a:t>
            </a:r>
            <a:r>
              <a:rPr lang="ru-RU" sz="3600" dirty="0" smtClean="0"/>
              <a:t> 2011-2013»</a:t>
            </a:r>
            <a:r>
              <a:rPr lang="en-US" sz="3600" dirty="0" smtClean="0"/>
              <a:t>:</a:t>
            </a:r>
            <a:r>
              <a:rPr lang="ru-RU" sz="3600" dirty="0" smtClean="0"/>
              <a:t> </a:t>
            </a:r>
            <a:r>
              <a:rPr lang="en-US" sz="3600" dirty="0" smtClean="0"/>
              <a:t>FAS initial interpretation</a:t>
            </a:r>
            <a:endParaRPr lang="ru-RU" sz="36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06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2204864"/>
            <a:ext cx="8712968" cy="4608513"/>
          </a:xfrm>
        </p:spPr>
        <p:txBody>
          <a:bodyPr>
            <a:normAutofit/>
          </a:bodyPr>
          <a:lstStyle/>
          <a:p>
            <a:r>
              <a:rPr lang="en-US" sz="2600" dirty="0" smtClean="0"/>
              <a:t>Collusion under entrance?</a:t>
            </a:r>
            <a:endParaRPr lang="ru-RU" sz="2600" dirty="0" smtClean="0"/>
          </a:p>
          <a:p>
            <a:r>
              <a:rPr lang="en-US" sz="2600" dirty="0" smtClean="0"/>
              <a:t>Collusion with large consumer participation?</a:t>
            </a:r>
            <a:endParaRPr lang="ru-RU" sz="2600" dirty="0" smtClean="0"/>
          </a:p>
          <a:p>
            <a:r>
              <a:rPr lang="en-US" sz="2600" dirty="0" smtClean="0"/>
              <a:t>Credible commitment issues. Temporal specificity</a:t>
            </a:r>
          </a:p>
          <a:p>
            <a:r>
              <a:rPr lang="en-US" sz="2600" dirty="0" smtClean="0"/>
              <a:t>Indicative planning</a:t>
            </a:r>
            <a:r>
              <a:rPr lang="ru-RU" sz="2600" dirty="0" smtClean="0"/>
              <a:t> </a:t>
            </a:r>
          </a:p>
          <a:p>
            <a:r>
              <a:rPr lang="en-US" sz="2600" dirty="0" smtClean="0"/>
              <a:t>LDP producers’ insurance (in economic sense) under mismatching of tender procedures on the one hand, and particularities of LDP and strip material production and supply, on the other hand</a:t>
            </a:r>
            <a:r>
              <a:rPr lang="ru-RU" sz="2600" dirty="0" smtClean="0"/>
              <a:t> </a:t>
            </a:r>
            <a:endParaRPr lang="ru-RU" sz="2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404664"/>
            <a:ext cx="8856984" cy="1054250"/>
          </a:xfrm>
        </p:spPr>
        <p:txBody>
          <a:bodyPr/>
          <a:lstStyle/>
          <a:p>
            <a:r>
              <a:rPr lang="ru-RU" sz="4000" dirty="0" smtClean="0"/>
              <a:t>«</a:t>
            </a:r>
            <a:r>
              <a:rPr lang="en-US" sz="4000" dirty="0" smtClean="0"/>
              <a:t>Pipes Case</a:t>
            </a:r>
            <a:r>
              <a:rPr lang="ru-RU" sz="4000" dirty="0" smtClean="0"/>
              <a:t> 2011-2013»</a:t>
            </a:r>
            <a:r>
              <a:rPr lang="en-US" sz="4000" dirty="0" smtClean="0"/>
              <a:t>:</a:t>
            </a:r>
            <a:r>
              <a:rPr lang="ru-RU" sz="4000" dirty="0" smtClean="0"/>
              <a:t> </a:t>
            </a:r>
            <a:r>
              <a:rPr lang="en-US" sz="4000" dirty="0" smtClean="0"/>
              <a:t>economic </a:t>
            </a:r>
            <a:r>
              <a:rPr lang="en-US" sz="4000" dirty="0" err="1" smtClean="0"/>
              <a:t>reconstuction</a:t>
            </a:r>
            <a:endParaRPr lang="ru-RU" sz="4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629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2060848"/>
            <a:ext cx="8964488" cy="4320481"/>
          </a:xfrm>
        </p:spPr>
        <p:txBody>
          <a:bodyPr>
            <a:normAutofit lnSpcReduction="10000"/>
          </a:bodyPr>
          <a:lstStyle/>
          <a:p>
            <a:r>
              <a:rPr lang="en-US" sz="2600" dirty="0" smtClean="0"/>
              <a:t>Requalification from clause</a:t>
            </a:r>
            <a:r>
              <a:rPr lang="ru-RU" sz="2600" dirty="0" smtClean="0"/>
              <a:t> 3 </a:t>
            </a:r>
            <a:r>
              <a:rPr lang="en-US" sz="2600" dirty="0" smtClean="0"/>
              <a:t>part</a:t>
            </a:r>
            <a:r>
              <a:rPr lang="ru-RU" sz="2600" dirty="0" smtClean="0"/>
              <a:t> 1 </a:t>
            </a:r>
            <a:r>
              <a:rPr lang="en-US" sz="2600" dirty="0" smtClean="0"/>
              <a:t>article</a:t>
            </a:r>
            <a:r>
              <a:rPr lang="ru-RU" sz="2600" dirty="0" smtClean="0"/>
              <a:t> 11 </a:t>
            </a:r>
            <a:r>
              <a:rPr lang="en-US" sz="2600" dirty="0" smtClean="0"/>
              <a:t>law on Competition Protection to part</a:t>
            </a:r>
            <a:r>
              <a:rPr lang="ru-RU" sz="2600" dirty="0" smtClean="0"/>
              <a:t> 4 </a:t>
            </a:r>
            <a:r>
              <a:rPr lang="en-US" sz="2600" dirty="0" smtClean="0"/>
              <a:t>article</a:t>
            </a:r>
            <a:r>
              <a:rPr lang="ru-RU" sz="2600" dirty="0" smtClean="0"/>
              <a:t> 11 </a:t>
            </a:r>
            <a:r>
              <a:rPr lang="en-US" sz="2600" dirty="0" smtClean="0"/>
              <a:t>of the given law</a:t>
            </a:r>
            <a:endParaRPr lang="ru-RU" sz="2600" dirty="0" smtClean="0"/>
          </a:p>
          <a:p>
            <a:r>
              <a:rPr lang="en-US" sz="2600" dirty="0" smtClean="0"/>
              <a:t>Use condition of article</a:t>
            </a:r>
            <a:r>
              <a:rPr lang="ru-RU" sz="2600" dirty="0" smtClean="0"/>
              <a:t> 13 </a:t>
            </a:r>
            <a:r>
              <a:rPr lang="en-US" sz="2600" dirty="0" smtClean="0"/>
              <a:t>of the  law to release all LDP producers</a:t>
            </a:r>
            <a:endParaRPr lang="ru-RU" sz="2600" dirty="0" smtClean="0"/>
          </a:p>
          <a:p>
            <a:r>
              <a:rPr lang="en-US" sz="2600" dirty="0" smtClean="0"/>
              <a:t>However, there are some questions to be answered</a:t>
            </a:r>
            <a:r>
              <a:rPr lang="ru-RU" sz="2600" dirty="0" smtClean="0"/>
              <a:t>…</a:t>
            </a:r>
          </a:p>
          <a:p>
            <a:pPr lvl="1"/>
            <a:r>
              <a:rPr lang="en-US" dirty="0" smtClean="0"/>
              <a:t>Industrial policy vs. Competition policy</a:t>
            </a:r>
          </a:p>
          <a:p>
            <a:pPr lvl="1"/>
            <a:r>
              <a:rPr lang="en-US" dirty="0" smtClean="0"/>
              <a:t>The large buyer role</a:t>
            </a:r>
            <a:endParaRPr lang="ru-RU" dirty="0" smtClean="0"/>
          </a:p>
          <a:p>
            <a:pPr lvl="1"/>
            <a:r>
              <a:rPr lang="en-US" dirty="0" smtClean="0"/>
              <a:t>The role of </a:t>
            </a:r>
            <a:r>
              <a:rPr lang="ru-RU" dirty="0" smtClean="0"/>
              <a:t>«</a:t>
            </a:r>
            <a:r>
              <a:rPr lang="en-US" dirty="0" err="1" smtClean="0"/>
              <a:t>intermediator</a:t>
            </a:r>
            <a:r>
              <a:rPr lang="ru-RU" dirty="0" smtClean="0"/>
              <a:t>»</a:t>
            </a:r>
          </a:p>
          <a:p>
            <a:pPr lvl="1"/>
            <a:r>
              <a:rPr lang="en-US" dirty="0" smtClean="0"/>
              <a:t>Influence of tenders frequency and lots volumes on competition</a:t>
            </a:r>
            <a:endParaRPr lang="ru-RU" dirty="0" smtClean="0"/>
          </a:p>
          <a:p>
            <a:pPr lvl="1"/>
            <a:r>
              <a:rPr lang="ru-RU" dirty="0" smtClean="0"/>
              <a:t>…</a:t>
            </a:r>
            <a:r>
              <a:rPr lang="en-US" dirty="0" smtClean="0"/>
              <a:t>Limits of acceptable actions and interactions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«</a:t>
            </a:r>
            <a:r>
              <a:rPr lang="en-US" sz="4000" dirty="0" smtClean="0"/>
              <a:t>Pipes Case</a:t>
            </a:r>
            <a:r>
              <a:rPr lang="ru-RU" sz="4000" dirty="0" smtClean="0"/>
              <a:t> 2011-2013»</a:t>
            </a:r>
            <a:r>
              <a:rPr lang="en-US" sz="4000" dirty="0" smtClean="0"/>
              <a:t>:</a:t>
            </a:r>
            <a:r>
              <a:rPr lang="ru-RU" sz="4000" dirty="0" smtClean="0"/>
              <a:t> </a:t>
            </a:r>
            <a:r>
              <a:rPr lang="en-US" sz="4000" dirty="0" smtClean="0"/>
              <a:t>output and outcome</a:t>
            </a:r>
            <a:endParaRPr lang="ru-RU" sz="4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105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276872"/>
            <a:ext cx="8136903" cy="410445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Types</a:t>
            </a:r>
            <a:r>
              <a:rPr lang="ru-RU" sz="2800" dirty="0" smtClean="0"/>
              <a:t> </a:t>
            </a:r>
            <a:r>
              <a:rPr lang="en-US" sz="2800" dirty="0"/>
              <a:t>I</a:t>
            </a:r>
            <a:r>
              <a:rPr lang="ru-RU" sz="2800" dirty="0"/>
              <a:t> </a:t>
            </a:r>
            <a:r>
              <a:rPr lang="en-US" sz="2800" dirty="0" smtClean="0"/>
              <a:t>&amp;</a:t>
            </a:r>
            <a:r>
              <a:rPr lang="ru-RU" sz="2800" dirty="0" smtClean="0"/>
              <a:t> </a:t>
            </a:r>
            <a:r>
              <a:rPr lang="en-US" sz="2800" dirty="0"/>
              <a:t>II</a:t>
            </a:r>
            <a:r>
              <a:rPr lang="ru-RU" sz="2800" dirty="0"/>
              <a:t> </a:t>
            </a:r>
            <a:r>
              <a:rPr lang="en-US" sz="2800" dirty="0" smtClean="0"/>
              <a:t>errors in cartel investigation</a:t>
            </a:r>
            <a:endParaRPr lang="ru-RU" sz="2800" dirty="0"/>
          </a:p>
          <a:p>
            <a:r>
              <a:rPr lang="en-US" sz="2800" dirty="0" smtClean="0"/>
              <a:t>Cartel economics vs. effects of the cartel</a:t>
            </a:r>
          </a:p>
          <a:p>
            <a:r>
              <a:rPr lang="en-US" sz="2800" dirty="0" smtClean="0"/>
              <a:t>Pipes case</a:t>
            </a:r>
          </a:p>
          <a:p>
            <a:r>
              <a:rPr lang="en-US" sz="2800" dirty="0" smtClean="0"/>
              <a:t>Caustic soda case</a:t>
            </a:r>
            <a:endParaRPr lang="ru-RU" sz="2800" dirty="0" smtClean="0"/>
          </a:p>
          <a:p>
            <a:r>
              <a:rPr lang="en-US" sz="2800" dirty="0" smtClean="0"/>
              <a:t>Conclusions and recommendations</a:t>
            </a:r>
            <a:endParaRPr lang="ru-RU" sz="2800" dirty="0" smtClean="0"/>
          </a:p>
          <a:p>
            <a:endParaRPr lang="ru-RU" sz="2800" dirty="0" smtClean="0"/>
          </a:p>
          <a:p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19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8490" y="3310854"/>
            <a:ext cx="7756263" cy="1054250"/>
          </a:xfrm>
        </p:spPr>
        <p:txBody>
          <a:bodyPr/>
          <a:lstStyle/>
          <a:p>
            <a:r>
              <a:rPr lang="en-US" dirty="0" smtClean="0"/>
              <a:t>Caustic soda case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64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348880"/>
            <a:ext cx="8496943" cy="4104456"/>
          </a:xfrm>
        </p:spPr>
        <p:txBody>
          <a:bodyPr>
            <a:normAutofit/>
          </a:bodyPr>
          <a:lstStyle/>
          <a:p>
            <a:r>
              <a:rPr lang="en-US" sz="2600" dirty="0" smtClean="0"/>
              <a:t>The market of liquid caustic soda</a:t>
            </a:r>
            <a:endParaRPr lang="ru-RU" sz="2600" dirty="0" smtClean="0"/>
          </a:p>
          <a:p>
            <a:r>
              <a:rPr lang="en-US" sz="2600" dirty="0" smtClean="0"/>
              <a:t>More than about economic entities</a:t>
            </a:r>
            <a:endParaRPr lang="ru-RU" sz="2600" dirty="0" smtClean="0"/>
          </a:p>
          <a:p>
            <a:r>
              <a:rPr lang="en-US" sz="2600" dirty="0" smtClean="0"/>
              <a:t>Price maintaining, market division, contracting </a:t>
            </a:r>
            <a:r>
              <a:rPr lang="en-US" sz="2600" dirty="0" err="1" smtClean="0"/>
              <a:t>refusion</a:t>
            </a:r>
            <a:r>
              <a:rPr lang="en-US" sz="2600" dirty="0" smtClean="0"/>
              <a:t> (cl. 1,3, 4, part 1, art 11)?</a:t>
            </a:r>
            <a:endParaRPr lang="ru-RU" sz="2600" dirty="0" smtClean="0"/>
          </a:p>
          <a:p>
            <a:r>
              <a:rPr lang="ru-RU" sz="2600" dirty="0" smtClean="0"/>
              <a:t>Т</a:t>
            </a:r>
            <a:r>
              <a:rPr lang="en-US" sz="2600" dirty="0" err="1" smtClean="0"/>
              <a:t>ransport</a:t>
            </a:r>
            <a:r>
              <a:rPr lang="en-US" sz="2600" dirty="0" smtClean="0"/>
              <a:t> expenses</a:t>
            </a:r>
            <a:r>
              <a:rPr lang="ru-RU" sz="2600" dirty="0" smtClean="0"/>
              <a:t> (</a:t>
            </a:r>
            <a:r>
              <a:rPr lang="en-US" sz="2600" dirty="0" smtClean="0"/>
              <a:t>logistic schemes)</a:t>
            </a:r>
            <a:endParaRPr lang="ru-RU" sz="2600" dirty="0" smtClean="0"/>
          </a:p>
          <a:p>
            <a:r>
              <a:rPr lang="en-US" sz="2600" dirty="0" smtClean="0"/>
              <a:t>Internal price vs. export price</a:t>
            </a:r>
          </a:p>
          <a:p>
            <a:r>
              <a:rPr lang="en-US" sz="2600" dirty="0" smtClean="0"/>
              <a:t>Financial result of export</a:t>
            </a:r>
            <a:endParaRPr lang="ru-RU" sz="2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«</a:t>
            </a:r>
            <a:r>
              <a:rPr lang="en-US" sz="4000" dirty="0" smtClean="0"/>
              <a:t>Caustic soda</a:t>
            </a:r>
            <a:r>
              <a:rPr lang="ru-RU" sz="4000" dirty="0" smtClean="0"/>
              <a:t> 2011-…»</a:t>
            </a:r>
            <a:r>
              <a:rPr lang="en-US" sz="4000" dirty="0" smtClean="0"/>
              <a:t>:</a:t>
            </a:r>
            <a:r>
              <a:rPr lang="ru-RU" sz="4000" dirty="0" smtClean="0"/>
              <a:t> </a:t>
            </a:r>
            <a:r>
              <a:rPr lang="en-US" sz="4000" dirty="0" smtClean="0"/>
              <a:t>brief description</a:t>
            </a:r>
            <a:endParaRPr lang="ru-RU" sz="4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04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>
              <a:xfrm>
                <a:off x="0" y="2276872"/>
                <a:ext cx="8964487" cy="4392488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sz="2600" dirty="0" smtClean="0"/>
                  <a:t>Strong complementarity of two products – caustic soda and chlorine on primary resource (brine)</a:t>
                </a:r>
                <a:r>
                  <a:rPr lang="ru-RU" sz="2600" dirty="0" smtClean="0"/>
                  <a:t> </a:t>
                </a:r>
              </a:p>
              <a:p>
                <a:r>
                  <a:rPr lang="en-US" sz="2600" dirty="0" smtClean="0"/>
                  <a:t>Products with high risk of storage and  transportation (especially chlorine)</a:t>
                </a:r>
                <a:r>
                  <a:rPr lang="ru-RU" sz="2600" dirty="0" smtClean="0"/>
                  <a:t> </a:t>
                </a:r>
              </a:p>
              <a:p>
                <a:r>
                  <a:rPr lang="en-US" sz="2600" dirty="0" smtClean="0"/>
                  <a:t>Short period of chlorine storage</a:t>
                </a:r>
                <a:r>
                  <a:rPr lang="ru-RU" sz="2600" dirty="0" smtClean="0"/>
                  <a:t> </a:t>
                </a:r>
                <a:r>
                  <a:rPr lang="en-US" sz="2600" dirty="0" smtClean="0"/>
                  <a:t>(</a:t>
                </a:r>
                <a14:m>
                  <m:oMath xmlns:m="http://schemas.openxmlformats.org/officeDocument/2006/math">
                    <m:r>
                      <a:rPr lang="ru-RU" sz="2600" i="1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sz="2600" b="0" i="1" smtClean="0">
                        <a:latin typeface="Cambria Math"/>
                        <a:ea typeface="Cambria Math"/>
                      </a:rPr>
                      <m:t>72 </m:t>
                    </m:r>
                    <m:r>
                      <a:rPr lang="en-US" sz="2600" b="0" i="1" smtClean="0">
                        <a:latin typeface="Cambria Math"/>
                        <a:ea typeface="Cambria Math"/>
                      </a:rPr>
                      <m:t>h𝑜𝑢𝑟𝑠</m:t>
                    </m:r>
                  </m:oMath>
                </a14:m>
                <a:r>
                  <a:rPr lang="en-US" sz="2600" dirty="0" smtClean="0"/>
                  <a:t>)</a:t>
                </a:r>
                <a:r>
                  <a:rPr lang="ru-RU" sz="2600" dirty="0" smtClean="0"/>
                  <a:t>, </a:t>
                </a:r>
              </a:p>
              <a:p>
                <a:r>
                  <a:rPr lang="en-US" sz="2600" dirty="0" smtClean="0"/>
                  <a:t>Dramatic differences in demand for two products dynamics</a:t>
                </a:r>
                <a:r>
                  <a:rPr lang="ru-RU" sz="2600" dirty="0" smtClean="0"/>
                  <a:t>, </a:t>
                </a:r>
              </a:p>
              <a:p>
                <a:r>
                  <a:rPr lang="en-US" sz="2600" dirty="0" smtClean="0"/>
                  <a:t>Production capacities allocation as compared with consuming capacities</a:t>
                </a:r>
              </a:p>
              <a:p>
                <a:r>
                  <a:rPr lang="en-US" sz="2600" dirty="0" smtClean="0"/>
                  <a:t>Three technologies of production</a:t>
                </a:r>
              </a:p>
              <a:p>
                <a:r>
                  <a:rPr lang="en-US" sz="2600" dirty="0" smtClean="0"/>
                  <a:t>Product differentiation (horizontally and vertically)</a:t>
                </a:r>
                <a:r>
                  <a:rPr lang="ru-RU" sz="2600" dirty="0" smtClean="0"/>
                  <a:t>.</a:t>
                </a:r>
                <a:endParaRPr lang="ru-RU" sz="2600" dirty="0"/>
              </a:p>
            </p:txBody>
          </p:sp>
        </mc:Choice>
        <mc:Fallback xmlns=""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2276872"/>
                <a:ext cx="8964487" cy="4392488"/>
              </a:xfrm>
              <a:blipFill rotWithShape="1">
                <a:blip r:embed="rId2"/>
                <a:stretch>
                  <a:fillRect l="-884" t="-1111" r="-11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86518"/>
            <a:ext cx="9036496" cy="1054250"/>
          </a:xfrm>
        </p:spPr>
        <p:txBody>
          <a:bodyPr/>
          <a:lstStyle/>
          <a:p>
            <a:r>
              <a:rPr lang="ru-RU" sz="4000" dirty="0" smtClean="0"/>
              <a:t>«</a:t>
            </a:r>
            <a:r>
              <a:rPr lang="en-US" sz="4000" dirty="0" smtClean="0"/>
              <a:t>Caustic soda</a:t>
            </a:r>
            <a:r>
              <a:rPr lang="ru-RU" sz="4000" dirty="0" smtClean="0"/>
              <a:t> </a:t>
            </a:r>
            <a:r>
              <a:rPr lang="ru-RU" sz="4000" dirty="0"/>
              <a:t>2011-…»</a:t>
            </a:r>
            <a:r>
              <a:rPr lang="en-US" sz="4000" dirty="0"/>
              <a:t>:</a:t>
            </a:r>
            <a:r>
              <a:rPr lang="ru-RU" sz="4000" dirty="0"/>
              <a:t> </a:t>
            </a:r>
            <a:r>
              <a:rPr lang="en-US" sz="4000" dirty="0" smtClean="0"/>
              <a:t>important dimensions to take into account</a:t>
            </a:r>
            <a:endParaRPr lang="ru-RU" sz="4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14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060848"/>
            <a:ext cx="9216008" cy="4797152"/>
          </a:xfrm>
        </p:spPr>
        <p:txBody>
          <a:bodyPr>
            <a:normAutofit/>
          </a:bodyPr>
          <a:lstStyle/>
          <a:p>
            <a:r>
              <a:rPr lang="en-US" sz="2600" dirty="0" smtClean="0"/>
              <a:t>Do not confuse cartel effects with economics of cartels as an agreement</a:t>
            </a:r>
            <a:endParaRPr lang="ru-RU" sz="2600" dirty="0" smtClean="0"/>
          </a:p>
          <a:p>
            <a:r>
              <a:rPr lang="en-US" sz="2600" dirty="0" smtClean="0"/>
              <a:t>Cartel investigation have to provide evidence in the following aspects</a:t>
            </a:r>
            <a:endParaRPr lang="ru-RU" sz="2600" dirty="0" smtClean="0"/>
          </a:p>
          <a:p>
            <a:pPr lvl="1">
              <a:buFontTx/>
              <a:buChar char="-"/>
            </a:pPr>
            <a:r>
              <a:rPr lang="en-US" dirty="0" smtClean="0"/>
              <a:t>Cartel markers (as a condition for case opening but not sufficient proof)</a:t>
            </a:r>
          </a:p>
          <a:p>
            <a:pPr lvl="1">
              <a:buFontTx/>
              <a:buChar char="-"/>
            </a:pPr>
            <a:r>
              <a:rPr lang="en-US" dirty="0" smtClean="0"/>
              <a:t>Understanding of contracting in the industry</a:t>
            </a:r>
            <a:endParaRPr lang="ru-RU" dirty="0" smtClean="0"/>
          </a:p>
          <a:p>
            <a:pPr lvl="1">
              <a:buFontTx/>
              <a:buChar char="-"/>
            </a:pPr>
            <a:r>
              <a:rPr lang="en-US" dirty="0" smtClean="0"/>
              <a:t>Identification of economic meaning of the agreement</a:t>
            </a:r>
            <a:endParaRPr lang="ru-RU" dirty="0" smtClean="0"/>
          </a:p>
          <a:p>
            <a:pPr lvl="1">
              <a:buFontTx/>
              <a:buChar char="-"/>
            </a:pPr>
            <a:r>
              <a:rPr lang="en-US" dirty="0" smtClean="0"/>
              <a:t>Description and explanation of enforcement mechanism both on the side of coercion and adaptation</a:t>
            </a:r>
          </a:p>
          <a:p>
            <a:pPr lvl="1">
              <a:buFontTx/>
              <a:buChar char="-"/>
            </a:pPr>
            <a:endParaRPr lang="ru-RU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70156"/>
            <a:ext cx="8712968" cy="1054250"/>
          </a:xfrm>
        </p:spPr>
        <p:txBody>
          <a:bodyPr/>
          <a:lstStyle/>
          <a:p>
            <a:r>
              <a:rPr lang="en-US" sz="4000" dirty="0" smtClean="0"/>
              <a:t>Conclusions, recommendations …</a:t>
            </a:r>
            <a:endParaRPr lang="ru-RU" sz="40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51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8490" y="2806798"/>
            <a:ext cx="7756263" cy="1054250"/>
          </a:xfrm>
        </p:spPr>
        <p:txBody>
          <a:bodyPr/>
          <a:lstStyle/>
          <a:p>
            <a:r>
              <a:rPr lang="en-US" sz="4000" dirty="0" smtClean="0"/>
              <a:t>Thank you</a:t>
            </a:r>
            <a:r>
              <a:rPr lang="ru-RU" sz="4000" dirty="0" smtClean="0"/>
              <a:t>!</a:t>
            </a:r>
            <a:br>
              <a:rPr lang="ru-RU" sz="4000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en-US" sz="4000" dirty="0" smtClean="0">
                <a:hlinkClick r:id="rId2"/>
              </a:rPr>
              <a:t>www.lccp.econ.msu.ru</a:t>
            </a:r>
            <a:r>
              <a:rPr lang="en-US" sz="4000" dirty="0" smtClean="0"/>
              <a:t> </a:t>
            </a:r>
            <a:endParaRPr lang="ru-RU" sz="4000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678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8490" y="3238846"/>
            <a:ext cx="7756263" cy="1054250"/>
          </a:xfrm>
        </p:spPr>
        <p:txBody>
          <a:bodyPr/>
          <a:lstStyle/>
          <a:p>
            <a:r>
              <a:rPr lang="en-US" sz="3200" dirty="0" smtClean="0"/>
              <a:t>In details: </a:t>
            </a:r>
            <a:br>
              <a:rPr lang="en-US" sz="3200" dirty="0" smtClean="0"/>
            </a:br>
            <a:r>
              <a:rPr lang="en-US" sz="3200" dirty="0" err="1" smtClean="0"/>
              <a:t>Shastitko</a:t>
            </a:r>
            <a:r>
              <a:rPr lang="en-US" sz="3200" dirty="0" smtClean="0"/>
              <a:t> A. Cartels: incentives, </a:t>
            </a:r>
            <a:r>
              <a:rPr lang="en-US" sz="3200" dirty="0" err="1" smtClean="0"/>
              <a:t>organisation</a:t>
            </a:r>
            <a:r>
              <a:rPr lang="en-US" sz="3200" dirty="0" smtClean="0"/>
              <a:t>, deterrence policy // Russian Journal of Management, 2013, Volume 11, </a:t>
            </a:r>
            <a:r>
              <a:rPr lang="ru-RU" sz="3200" dirty="0" smtClean="0"/>
              <a:t>№</a:t>
            </a:r>
            <a:r>
              <a:rPr lang="en-US" sz="3200" dirty="0" smtClean="0"/>
              <a:t>3 (in Russian)</a:t>
            </a:r>
            <a:endParaRPr lang="ru-RU" sz="320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87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8490" y="3238846"/>
            <a:ext cx="7756263" cy="1054250"/>
          </a:xfrm>
        </p:spPr>
        <p:txBody>
          <a:bodyPr/>
          <a:lstStyle/>
          <a:p>
            <a:r>
              <a:rPr lang="en-US" dirty="0"/>
              <a:t>Types</a:t>
            </a:r>
            <a:r>
              <a:rPr lang="ru-RU" dirty="0"/>
              <a:t> </a:t>
            </a:r>
            <a:r>
              <a:rPr lang="en-US" dirty="0"/>
              <a:t>I</a:t>
            </a:r>
            <a:r>
              <a:rPr lang="ru-RU" dirty="0"/>
              <a:t> </a:t>
            </a:r>
            <a:r>
              <a:rPr lang="en-US" dirty="0"/>
              <a:t>&amp;</a:t>
            </a:r>
            <a:r>
              <a:rPr lang="ru-RU" dirty="0"/>
              <a:t> </a:t>
            </a:r>
            <a:r>
              <a:rPr lang="en-US" dirty="0"/>
              <a:t>II</a:t>
            </a:r>
            <a:r>
              <a:rPr lang="ru-RU" dirty="0"/>
              <a:t> </a:t>
            </a:r>
            <a:r>
              <a:rPr lang="en-US" dirty="0"/>
              <a:t>errors in cartel </a:t>
            </a:r>
            <a:r>
              <a:rPr lang="en-US" dirty="0" smtClean="0"/>
              <a:t>deterrence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06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1" y="2204864"/>
            <a:ext cx="8568952" cy="4104455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Type</a:t>
            </a:r>
            <a:r>
              <a:rPr lang="ru-RU" sz="2800" b="1" dirty="0" smtClean="0"/>
              <a:t> </a:t>
            </a:r>
            <a:r>
              <a:rPr lang="en-US" sz="2800" b="1" dirty="0" smtClean="0"/>
              <a:t>I</a:t>
            </a:r>
            <a:r>
              <a:rPr lang="ru-RU" sz="2800" b="1" dirty="0" smtClean="0"/>
              <a:t> </a:t>
            </a:r>
            <a:r>
              <a:rPr lang="en-US" sz="2800" b="1" dirty="0" smtClean="0"/>
              <a:t>error</a:t>
            </a:r>
            <a:r>
              <a:rPr lang="ru-RU" sz="2800" b="1" dirty="0" smtClean="0"/>
              <a:t> </a:t>
            </a:r>
            <a:r>
              <a:rPr lang="ru-RU" sz="2800" dirty="0" smtClean="0"/>
              <a:t>– «</a:t>
            </a:r>
            <a:r>
              <a:rPr lang="en-US" sz="2800" dirty="0" smtClean="0"/>
              <a:t>false positives</a:t>
            </a:r>
            <a:r>
              <a:rPr lang="ru-RU" sz="2800" dirty="0" smtClean="0"/>
              <a:t>»</a:t>
            </a:r>
            <a:r>
              <a:rPr lang="en-US" sz="2800" dirty="0" smtClean="0"/>
              <a:t>:</a:t>
            </a:r>
            <a:r>
              <a:rPr lang="ru-RU" sz="2800" dirty="0" smtClean="0"/>
              <a:t> </a:t>
            </a:r>
            <a:r>
              <a:rPr lang="en-US" sz="2800" dirty="0" smtClean="0"/>
              <a:t>qualification of</a:t>
            </a:r>
            <a:r>
              <a:rPr lang="ru-RU" sz="2800" dirty="0" smtClean="0"/>
              <a:t> </a:t>
            </a:r>
            <a:r>
              <a:rPr lang="en-US" sz="2800" dirty="0" smtClean="0"/>
              <a:t>economic entities as a cartel in case of cartel and other competition restricting agreements absence (strong form) </a:t>
            </a:r>
            <a:endParaRPr lang="ru-RU" sz="2800" dirty="0" smtClean="0"/>
          </a:p>
          <a:p>
            <a:r>
              <a:rPr lang="en-US" sz="2800" b="1" dirty="0" smtClean="0"/>
              <a:t>Type II error</a:t>
            </a:r>
            <a:r>
              <a:rPr lang="ru-RU" sz="2800" b="1" dirty="0" smtClean="0"/>
              <a:t> </a:t>
            </a:r>
            <a:r>
              <a:rPr lang="ru-RU" sz="2800" dirty="0" smtClean="0"/>
              <a:t>– «</a:t>
            </a:r>
            <a:r>
              <a:rPr lang="en-US" sz="2800" dirty="0" smtClean="0"/>
              <a:t>false negatives</a:t>
            </a:r>
            <a:r>
              <a:rPr lang="ru-RU" sz="2800" dirty="0" smtClean="0"/>
              <a:t>»</a:t>
            </a:r>
            <a:r>
              <a:rPr lang="en-US" sz="2800" dirty="0" smtClean="0"/>
              <a:t>:</a:t>
            </a:r>
            <a:r>
              <a:rPr lang="ru-RU" sz="2800" dirty="0" smtClean="0"/>
              <a:t> </a:t>
            </a:r>
            <a:r>
              <a:rPr lang="en-US" sz="2800" dirty="0" smtClean="0"/>
              <a:t>there is cartel while qualification of the cartel (and other agreements restricting competition) is absent (strong form)</a:t>
            </a:r>
            <a:endParaRPr lang="ru-RU" sz="2800" dirty="0" smtClean="0"/>
          </a:p>
          <a:p>
            <a:pPr marL="0" indent="0">
              <a:buNone/>
            </a:pP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02542"/>
            <a:ext cx="8496944" cy="1054250"/>
          </a:xfrm>
        </p:spPr>
        <p:txBody>
          <a:bodyPr/>
          <a:lstStyle/>
          <a:p>
            <a:r>
              <a:rPr lang="en-US" sz="4000" dirty="0" smtClean="0"/>
              <a:t>Types I &amp;</a:t>
            </a:r>
            <a:r>
              <a:rPr lang="ru-RU" sz="4000" dirty="0" smtClean="0"/>
              <a:t> </a:t>
            </a:r>
            <a:r>
              <a:rPr lang="en-US" sz="4000" dirty="0" smtClean="0"/>
              <a:t>II</a:t>
            </a:r>
            <a:r>
              <a:rPr lang="ru-RU" sz="4000" dirty="0" smtClean="0"/>
              <a:t> </a:t>
            </a:r>
            <a:r>
              <a:rPr lang="en-US" sz="4000" dirty="0" smtClean="0"/>
              <a:t>errors in cartels investigation:</a:t>
            </a:r>
            <a:r>
              <a:rPr lang="ru-RU" sz="4000" dirty="0" smtClean="0"/>
              <a:t> </a:t>
            </a:r>
            <a:r>
              <a:rPr lang="en-US" sz="4000" dirty="0" smtClean="0"/>
              <a:t>the concept</a:t>
            </a:r>
            <a:br>
              <a:rPr lang="en-US" sz="4000" dirty="0" smtClean="0"/>
            </a:br>
            <a:endParaRPr lang="ru-RU" sz="4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17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9" y="2248347"/>
            <a:ext cx="7761184" cy="398896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Weakening deterrence effect both due to type I error and type II one (L&amp;E literature).</a:t>
            </a:r>
          </a:p>
          <a:p>
            <a:r>
              <a:rPr lang="en-US" sz="2800" dirty="0" smtClean="0"/>
              <a:t>One probable special effect of the type I error: removal of socially efficient activity to other markets, industries or jurisdictions (L&amp;E literature)</a:t>
            </a:r>
            <a:endParaRPr lang="ru-RU" sz="2800" dirty="0"/>
          </a:p>
          <a:p>
            <a:r>
              <a:rPr lang="en-US" sz="2800" dirty="0" smtClean="0"/>
              <a:t>Another one – competition restrictions (“cobra effect”)</a:t>
            </a:r>
            <a:r>
              <a:rPr lang="ru-RU" sz="2800" dirty="0" smtClean="0"/>
              <a:t> </a:t>
            </a:r>
            <a:endParaRPr lang="ru-RU" sz="2800" dirty="0"/>
          </a:p>
          <a:p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86518"/>
            <a:ext cx="9144000" cy="1054250"/>
          </a:xfrm>
        </p:spPr>
        <p:txBody>
          <a:bodyPr/>
          <a:lstStyle/>
          <a:p>
            <a:r>
              <a:rPr lang="en-US" sz="4000" dirty="0"/>
              <a:t>Types I &amp;</a:t>
            </a:r>
            <a:r>
              <a:rPr lang="ru-RU" sz="4000" dirty="0"/>
              <a:t> </a:t>
            </a:r>
            <a:r>
              <a:rPr lang="en-US" sz="4000" dirty="0"/>
              <a:t>II</a:t>
            </a:r>
            <a:r>
              <a:rPr lang="ru-RU" sz="4000" dirty="0"/>
              <a:t> </a:t>
            </a:r>
            <a:r>
              <a:rPr lang="en-US" sz="4000" dirty="0"/>
              <a:t>errors in cartels investigation</a:t>
            </a:r>
            <a:r>
              <a:rPr lang="en-US" sz="4000" dirty="0" smtClean="0"/>
              <a:t>: consequences</a:t>
            </a:r>
            <a:br>
              <a:rPr lang="en-US" sz="4000" dirty="0" smtClean="0"/>
            </a:br>
            <a:r>
              <a:rPr lang="it-IT" sz="2000" dirty="0" smtClean="0"/>
              <a:t>Garoup</a:t>
            </a:r>
            <a:r>
              <a:rPr lang="en-US" sz="2000" dirty="0"/>
              <a:t>a</a:t>
            </a:r>
            <a:r>
              <a:rPr lang="ru-RU" sz="2000" dirty="0"/>
              <a:t>, </a:t>
            </a:r>
            <a:r>
              <a:rPr lang="en-US" sz="2000" dirty="0" err="1"/>
              <a:t>Rizolli</a:t>
            </a:r>
            <a:r>
              <a:rPr lang="ru-RU" sz="2000" dirty="0"/>
              <a:t>, 2012; </a:t>
            </a:r>
            <a:r>
              <a:rPr lang="en-US" sz="2000" dirty="0" err="1"/>
              <a:t>Joskow</a:t>
            </a:r>
            <a:r>
              <a:rPr lang="ru-RU" sz="2000" dirty="0"/>
              <a:t>, 2002; </a:t>
            </a:r>
            <a:r>
              <a:rPr lang="en-US" sz="2000" dirty="0" err="1"/>
              <a:t>Avdasheva</a:t>
            </a:r>
            <a:r>
              <a:rPr lang="en-US" sz="2000" dirty="0"/>
              <a:t>, </a:t>
            </a:r>
            <a:r>
              <a:rPr lang="en-US" sz="2000" dirty="0" err="1"/>
              <a:t>Kruychkova</a:t>
            </a:r>
            <a:r>
              <a:rPr lang="ru-RU" sz="2000" dirty="0"/>
              <a:t>, 2013, </a:t>
            </a:r>
            <a:r>
              <a:rPr lang="en-US" sz="2000" dirty="0" err="1" smtClean="0"/>
              <a:t>Png</a:t>
            </a:r>
            <a:r>
              <a:rPr lang="en-US" sz="2000" dirty="0" smtClean="0"/>
              <a:t>, 1986; </a:t>
            </a:r>
            <a:r>
              <a:rPr lang="en-US" sz="2000" dirty="0" err="1" smtClean="0"/>
              <a:t>Shastitko</a:t>
            </a:r>
            <a:r>
              <a:rPr lang="ru-RU" sz="2000" dirty="0"/>
              <a:t>, 2011, </a:t>
            </a:r>
            <a:r>
              <a:rPr lang="ru-RU" sz="2000" dirty="0" smtClean="0"/>
              <a:t>2013</a:t>
            </a:r>
            <a:endParaRPr lang="ru-RU" sz="2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341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512" y="2160240"/>
            <a:ext cx="9144000" cy="4653136"/>
          </a:xfrm>
        </p:spPr>
        <p:txBody>
          <a:bodyPr>
            <a:noAutofit/>
          </a:bodyPr>
          <a:lstStyle/>
          <a:p>
            <a:pPr lvl="0"/>
            <a:r>
              <a:rPr lang="en-US" sz="2600" dirty="0" smtClean="0"/>
              <a:t>Higher prices as compared with prices under competition (ceteris paribus)</a:t>
            </a:r>
            <a:r>
              <a:rPr lang="ru-RU" sz="2600" dirty="0" smtClean="0"/>
              <a:t>;</a:t>
            </a:r>
            <a:endParaRPr lang="ru-RU" sz="2600" dirty="0"/>
          </a:p>
          <a:p>
            <a:pPr lvl="0"/>
            <a:r>
              <a:rPr lang="en-US" sz="2600" dirty="0" smtClean="0"/>
              <a:t>Less physical exchange volumes as compared with competition conditions</a:t>
            </a:r>
            <a:r>
              <a:rPr lang="ru-RU" sz="2600" dirty="0" smtClean="0"/>
              <a:t>;</a:t>
            </a:r>
            <a:endParaRPr lang="ru-RU" sz="2600" dirty="0"/>
          </a:p>
          <a:p>
            <a:pPr lvl="0"/>
            <a:r>
              <a:rPr lang="en-US" sz="2600" dirty="0" smtClean="0"/>
              <a:t>Less consumers surplus</a:t>
            </a:r>
            <a:r>
              <a:rPr lang="ru-RU" sz="2600" dirty="0" smtClean="0"/>
              <a:t>;</a:t>
            </a:r>
            <a:endParaRPr lang="ru-RU" sz="2600" dirty="0"/>
          </a:p>
          <a:p>
            <a:pPr lvl="0"/>
            <a:r>
              <a:rPr lang="en-US" sz="2600" dirty="0" smtClean="0"/>
              <a:t>Higher seller profits as compered with competition</a:t>
            </a:r>
            <a:r>
              <a:rPr lang="ru-RU" sz="2600" dirty="0" smtClean="0"/>
              <a:t>;</a:t>
            </a:r>
            <a:endParaRPr lang="ru-RU" sz="2600" dirty="0"/>
          </a:p>
          <a:p>
            <a:pPr lvl="0"/>
            <a:r>
              <a:rPr lang="en-US" sz="2600" dirty="0" smtClean="0"/>
              <a:t>Deadweight losses</a:t>
            </a:r>
            <a:r>
              <a:rPr lang="ru-RU" sz="2600" dirty="0" smtClean="0"/>
              <a:t>;</a:t>
            </a:r>
            <a:endParaRPr lang="ru-RU" sz="2600" dirty="0"/>
          </a:p>
          <a:p>
            <a:pPr lvl="0"/>
            <a:r>
              <a:rPr lang="en-US" sz="2600" dirty="0" smtClean="0"/>
              <a:t>Innovations inhibition</a:t>
            </a:r>
            <a:r>
              <a:rPr lang="ru-RU" sz="2600" dirty="0" smtClean="0"/>
              <a:t> (</a:t>
            </a:r>
            <a:r>
              <a:rPr lang="en-US" sz="2600" dirty="0" smtClean="0"/>
              <a:t>dynamic aspect</a:t>
            </a:r>
            <a:r>
              <a:rPr lang="ru-RU" sz="2600" dirty="0" smtClean="0"/>
              <a:t>)</a:t>
            </a:r>
            <a:r>
              <a:rPr lang="en-US" sz="2600" dirty="0" smtClean="0"/>
              <a:t> in terms of cost dynamics and quality (useful goods dimensions)</a:t>
            </a:r>
            <a:r>
              <a:rPr lang="ru-RU" sz="2600" dirty="0" smtClean="0"/>
              <a:t>. </a:t>
            </a:r>
            <a:endParaRPr lang="ru-RU" sz="2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8856984" cy="1054250"/>
          </a:xfrm>
        </p:spPr>
        <p:txBody>
          <a:bodyPr>
            <a:noAutofit/>
          </a:bodyPr>
          <a:lstStyle/>
          <a:p>
            <a:r>
              <a:rPr lang="en-US" sz="4000" dirty="0" smtClean="0"/>
              <a:t>Consequences of type II errors: external economics of cartel</a:t>
            </a:r>
            <a:br>
              <a:rPr lang="en-US" sz="4000" dirty="0" smtClean="0"/>
            </a:br>
            <a:r>
              <a:rPr lang="en-US" sz="2000" dirty="0" smtClean="0"/>
              <a:t>Connor</a:t>
            </a:r>
            <a:r>
              <a:rPr lang="en-US" sz="2000" dirty="0"/>
              <a:t>, 2007; Connor, </a:t>
            </a:r>
            <a:r>
              <a:rPr lang="en-US" sz="2000" dirty="0" err="1"/>
              <a:t>Helmers</a:t>
            </a:r>
            <a:r>
              <a:rPr lang="en-US" sz="2000" dirty="0"/>
              <a:t>, 2007; Connor, </a:t>
            </a:r>
            <a:r>
              <a:rPr lang="en-US" sz="2000" dirty="0" err="1"/>
              <a:t>Lande</a:t>
            </a:r>
            <a:r>
              <a:rPr lang="en-US" sz="2000" dirty="0"/>
              <a:t>, </a:t>
            </a:r>
            <a:r>
              <a:rPr lang="en-US" sz="2000" dirty="0" smtClean="0"/>
              <a:t>2005</a:t>
            </a:r>
            <a:endParaRPr lang="ru-RU" sz="2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819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8490" y="3166838"/>
            <a:ext cx="7756263" cy="1054250"/>
          </a:xfrm>
        </p:spPr>
        <p:txBody>
          <a:bodyPr/>
          <a:lstStyle/>
          <a:p>
            <a:r>
              <a:rPr lang="en-US" dirty="0"/>
              <a:t>Cartel economics vs. effects of the cartel</a:t>
            </a:r>
            <a:br>
              <a:rPr lang="en-US" dirty="0"/>
            </a:b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84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204864"/>
            <a:ext cx="8424935" cy="4392487"/>
          </a:xfrm>
        </p:spPr>
        <p:txBody>
          <a:bodyPr>
            <a:normAutofit/>
          </a:bodyPr>
          <a:lstStyle/>
          <a:p>
            <a:r>
              <a:rPr lang="en-US" dirty="0" smtClean="0"/>
              <a:t>Price rigidity</a:t>
            </a:r>
          </a:p>
          <a:p>
            <a:r>
              <a:rPr lang="en-US" dirty="0" smtClean="0"/>
              <a:t>Spread formation regularities (stock market)</a:t>
            </a:r>
          </a:p>
          <a:p>
            <a:r>
              <a:rPr lang="en-US" dirty="0" smtClean="0"/>
              <a:t>Product </a:t>
            </a:r>
            <a:r>
              <a:rPr lang="en-US" dirty="0" err="1" smtClean="0"/>
              <a:t>standartisation</a:t>
            </a:r>
            <a:endParaRPr lang="en-US" dirty="0" smtClean="0"/>
          </a:p>
          <a:p>
            <a:r>
              <a:rPr lang="en-US" dirty="0"/>
              <a:t>Increased uniformity across firms in product </a:t>
            </a:r>
            <a:r>
              <a:rPr lang="en-US" dirty="0" smtClean="0"/>
              <a:t>prices for product, ancillary services and quality</a:t>
            </a:r>
          </a:p>
          <a:p>
            <a:r>
              <a:rPr lang="en-US" dirty="0" smtClean="0"/>
              <a:t>Parallel behavior</a:t>
            </a:r>
          </a:p>
          <a:p>
            <a:r>
              <a:rPr lang="en-US" dirty="0" smtClean="0"/>
              <a:t>Meetings (industrial associations)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Caution: Cartel may express its activity in some verifiable forms. But identification of these form is not sufficient to prove the cartel presence.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Cartel markers</a:t>
            </a:r>
            <a:br>
              <a:rPr lang="en-US" sz="4000" dirty="0" smtClean="0"/>
            </a:br>
            <a:r>
              <a:rPr lang="en-US" sz="2000" dirty="0"/>
              <a:t>Christie</a:t>
            </a:r>
            <a:r>
              <a:rPr lang="ru-RU" sz="2000" dirty="0"/>
              <a:t>, </a:t>
            </a:r>
            <a:r>
              <a:rPr lang="en-US" sz="2000" dirty="0"/>
              <a:t>Schultz</a:t>
            </a:r>
            <a:r>
              <a:rPr lang="ru-RU" sz="2000" dirty="0"/>
              <a:t>, </a:t>
            </a:r>
            <a:r>
              <a:rPr lang="ru-RU" sz="2000" dirty="0" smtClean="0"/>
              <a:t>1995</a:t>
            </a:r>
            <a:r>
              <a:rPr lang="en-US" sz="2000" dirty="0" smtClean="0"/>
              <a:t>; </a:t>
            </a:r>
            <a:r>
              <a:rPr lang="en-US" sz="2000" i="1" dirty="0" smtClean="0"/>
              <a:t>Harrington, 2006</a:t>
            </a:r>
            <a:r>
              <a:rPr lang="en-US" sz="2000" dirty="0" smtClean="0"/>
              <a:t>; </a:t>
            </a:r>
            <a:r>
              <a:rPr lang="en-US" sz="2000" dirty="0"/>
              <a:t>Jim</a:t>
            </a:r>
            <a:r>
              <a:rPr lang="ru-RU" sz="2000" dirty="0"/>
              <a:t>é</a:t>
            </a:r>
            <a:r>
              <a:rPr lang="en-US" sz="2000" dirty="0" err="1"/>
              <a:t>nez</a:t>
            </a:r>
            <a:r>
              <a:rPr lang="ru-RU" sz="2000" dirty="0"/>
              <a:t>, </a:t>
            </a:r>
            <a:r>
              <a:rPr lang="en-US" sz="2000" dirty="0" err="1"/>
              <a:t>Perdiguero</a:t>
            </a:r>
            <a:r>
              <a:rPr lang="ru-RU" sz="2000" dirty="0"/>
              <a:t>, 2011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190CB-B325-4939-A404-6C5729F6D4DE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472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8707</TotalTime>
  <Words>1181</Words>
  <Application>Microsoft Office PowerPoint</Application>
  <PresentationFormat>Экран (4:3)</PresentationFormat>
  <Paragraphs>135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Твердый переплет</vt:lpstr>
      <vt:lpstr>  XV International Research Conference “Public Sector Transition” St-Petersburg, 8-9, November, 2013  Cartel deterrence in the light of type I&amp;II errors</vt:lpstr>
      <vt:lpstr>Issues</vt:lpstr>
      <vt:lpstr>In details:  Shastitko A. Cartels: incentives, organisation, deterrence policy // Russian Journal of Management, 2013, Volume 11, №3 (in Russian)</vt:lpstr>
      <vt:lpstr>Types I &amp; II errors in cartel deterrence </vt:lpstr>
      <vt:lpstr>Types I &amp; II errors in cartels investigation: the concept </vt:lpstr>
      <vt:lpstr>Types I &amp; II errors in cartels investigation: consequences Garoupa, Rizolli, 2012; Joskow, 2002; Avdasheva, Kruychkova, 2013, Png, 1986; Shastitko, 2011, 2013</vt:lpstr>
      <vt:lpstr>Consequences of type II errors: external economics of cartel Connor, 2007; Connor, Helmers, 2007; Connor, Lande, 2005</vt:lpstr>
      <vt:lpstr>Cartel economics vs. effects of the cartel </vt:lpstr>
      <vt:lpstr>Cartel markers Christie, Schultz, 1995; Harrington, 2006; Jiménez, Perdiguero, 2011</vt:lpstr>
      <vt:lpstr>Internal cartel economics: warning</vt:lpstr>
      <vt:lpstr>Internal cartel economics: literature</vt:lpstr>
      <vt:lpstr>Internal cartel economics: hybrid institutional arrangements </vt:lpstr>
      <vt:lpstr>Cartel agreements enforcement</vt:lpstr>
      <vt:lpstr>Sources of type  I errors in Russian case</vt:lpstr>
      <vt:lpstr>Hostility tradition in antitrust</vt:lpstr>
      <vt:lpstr>Pipes case</vt:lpstr>
      <vt:lpstr>«Pipes case 2011-2013»: FAS initial interpretation</vt:lpstr>
      <vt:lpstr>«Pipes Case 2011-2013»: economic reconstuction</vt:lpstr>
      <vt:lpstr>«Pipes Case 2011-2013»: output and outcome</vt:lpstr>
      <vt:lpstr>Caustic soda case</vt:lpstr>
      <vt:lpstr>«Caustic soda 2011-…»: brief description</vt:lpstr>
      <vt:lpstr>«Caustic soda 2011-…»: important dimensions to take into account</vt:lpstr>
      <vt:lpstr>Conclusions, recommendations …</vt:lpstr>
      <vt:lpstr>Thank you!  www.lccp.econ.msu.ru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Экономика картеля в свете ошибок I и II рода</dc:title>
  <dc:creator>Lenovo</dc:creator>
  <cp:lastModifiedBy>Lenovo</cp:lastModifiedBy>
  <cp:revision>74</cp:revision>
  <cp:lastPrinted>2013-10-26T11:56:24Z</cp:lastPrinted>
  <dcterms:created xsi:type="dcterms:W3CDTF">2013-05-13T13:12:29Z</dcterms:created>
  <dcterms:modified xsi:type="dcterms:W3CDTF">2013-11-08T05:10:56Z</dcterms:modified>
</cp:coreProperties>
</file>