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59" r:id="rId4"/>
    <p:sldId id="257" r:id="rId5"/>
    <p:sldId id="260" r:id="rId6"/>
    <p:sldId id="261" r:id="rId7"/>
    <p:sldId id="262" r:id="rId8"/>
    <p:sldId id="263" r:id="rId9"/>
    <p:sldId id="270" r:id="rId10"/>
    <p:sldId id="264" r:id="rId11"/>
    <p:sldId id="265" r:id="rId12"/>
    <p:sldId id="266" r:id="rId13"/>
    <p:sldId id="267" r:id="rId14"/>
    <p:sldId id="268"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7F4968-44B7-4A4A-A02F-5FB5FFBC8ED2}" type="datetimeFigureOut">
              <a:rPr lang="ru-RU" smtClean="0"/>
              <a:pPr/>
              <a:t>10.11.2013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45C1FBD-1E90-4AE1-9B76-5DED4AD283C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F4968-44B7-4A4A-A02F-5FB5FFBC8ED2}" type="datetimeFigureOut">
              <a:rPr lang="ru-RU" smtClean="0"/>
              <a:pPr/>
              <a:t>10.11.2013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5C1FBD-1E90-4AE1-9B76-5DED4AD283C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56792"/>
            <a:ext cx="7772400" cy="1470025"/>
          </a:xfrm>
        </p:spPr>
        <p:txBody>
          <a:bodyPr>
            <a:noAutofit/>
          </a:bodyPr>
          <a:lstStyle/>
          <a:p>
            <a:r>
              <a:rPr lang="en-US" sz="2000" b="1" dirty="0"/>
              <a:t>XV International Research Conference “Public Sector Transition”</a:t>
            </a:r>
            <a:r>
              <a:rPr lang="ru-RU" sz="2000" b="1" dirty="0"/>
              <a:t> </a:t>
            </a:r>
            <a:r>
              <a:rPr lang="en-US" sz="2000" b="1" dirty="0"/>
              <a:t>St-Petersburg, </a:t>
            </a:r>
            <a:r>
              <a:rPr lang="ru-RU" sz="2000" b="1" dirty="0"/>
              <a:t>8-9</a:t>
            </a:r>
            <a:r>
              <a:rPr lang="en-US" sz="2000" b="1" dirty="0"/>
              <a:t>, November, 2013 </a:t>
            </a: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smtClean="0"/>
              <a:t/>
            </a:r>
            <a:br>
              <a:rPr lang="en-US" sz="2000" b="1" dirty="0" smtClean="0"/>
            </a:br>
            <a:r>
              <a:rPr lang="en-GB" sz="3200" b="1" dirty="0" smtClean="0"/>
              <a:t>Collusion </a:t>
            </a:r>
            <a:r>
              <a:rPr lang="en-GB" sz="3200" b="1" dirty="0"/>
              <a:t>in Markets Characterized by One Large Buyer: Lessons Learned From an Antitrust Case in Russia</a:t>
            </a:r>
            <a:endParaRPr lang="ru-RU" sz="3200" dirty="0"/>
          </a:p>
        </p:txBody>
      </p:sp>
      <p:sp>
        <p:nvSpPr>
          <p:cNvPr id="3" name="Подзаголовок 2"/>
          <p:cNvSpPr>
            <a:spLocks noGrp="1"/>
          </p:cNvSpPr>
          <p:nvPr>
            <p:ph type="subTitle" idx="1"/>
          </p:nvPr>
        </p:nvSpPr>
        <p:spPr>
          <a:xfrm>
            <a:off x="1371600" y="4628728"/>
            <a:ext cx="6400800" cy="1752600"/>
          </a:xfrm>
        </p:spPr>
        <p:txBody>
          <a:bodyPr>
            <a:normAutofit/>
          </a:bodyPr>
          <a:lstStyle/>
          <a:p>
            <a:pPr algn="r"/>
            <a:r>
              <a:rPr lang="en-US" sz="2000" dirty="0" smtClean="0"/>
              <a:t>Andrei </a:t>
            </a:r>
            <a:r>
              <a:rPr lang="en-US" sz="2000" dirty="0" err="1" smtClean="0"/>
              <a:t>Shastitko</a:t>
            </a:r>
            <a:endParaRPr lang="en-US" sz="2000" dirty="0" smtClean="0"/>
          </a:p>
          <a:p>
            <a:pPr algn="r"/>
            <a:r>
              <a:rPr lang="en-US" sz="1600" dirty="0" smtClean="0"/>
              <a:t>Moscow </a:t>
            </a:r>
            <a:r>
              <a:rPr lang="en-US" sz="1600" dirty="0" err="1" smtClean="0"/>
              <a:t>Lomonossov</a:t>
            </a:r>
            <a:r>
              <a:rPr lang="en-US" sz="1600" dirty="0" smtClean="0"/>
              <a:t> State University</a:t>
            </a:r>
            <a:endParaRPr lang="ru-RU" sz="1600" dirty="0" smtClean="0"/>
          </a:p>
          <a:p>
            <a:pPr algn="r"/>
            <a:r>
              <a:rPr lang="en-US" sz="1600" dirty="0"/>
              <a:t>Russian Presidential Academy of National Economy</a:t>
            </a:r>
            <a:endParaRPr lang="ru-RU" sz="1600" dirty="0"/>
          </a:p>
          <a:p>
            <a:pPr algn="r"/>
            <a:r>
              <a:rPr lang="en-US" sz="2000" dirty="0" smtClean="0"/>
              <a:t>Svetlana </a:t>
            </a:r>
            <a:r>
              <a:rPr lang="en-US" sz="2000" dirty="0" err="1" smtClean="0"/>
              <a:t>Golovanova</a:t>
            </a:r>
            <a:endParaRPr lang="en-US" sz="2000" dirty="0" smtClean="0"/>
          </a:p>
          <a:p>
            <a:pPr algn="r"/>
            <a:r>
              <a:rPr lang="en-US" sz="1600" dirty="0" smtClean="0"/>
              <a:t>National Research University Higher School of Economics</a:t>
            </a:r>
            <a:endParaRPr lang="ru-RU"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fontAlgn="base">
              <a:spcAft>
                <a:spcPct val="0"/>
              </a:spcAft>
            </a:pPr>
            <a:r>
              <a:rPr lang="en-GB" dirty="0" smtClean="0"/>
              <a:t>Contracting Timeline</a:t>
            </a:r>
            <a:endParaRPr lang="en-GB" dirty="0"/>
          </a:p>
        </p:txBody>
      </p:sp>
      <p:grpSp>
        <p:nvGrpSpPr>
          <p:cNvPr id="18433" name="Group 32"/>
          <p:cNvGrpSpPr>
            <a:grpSpLocks/>
          </p:cNvGrpSpPr>
          <p:nvPr/>
        </p:nvGrpSpPr>
        <p:grpSpPr bwMode="auto">
          <a:xfrm>
            <a:off x="611560" y="1844824"/>
            <a:ext cx="7848872" cy="2520280"/>
            <a:chOff x="1545" y="960"/>
            <a:chExt cx="9420" cy="2798"/>
          </a:xfrm>
        </p:grpSpPr>
        <p:sp>
          <p:nvSpPr>
            <p:cNvPr id="29" name="Прямая соединительная линия 4"/>
            <p:cNvSpPr>
              <a:spLocks noChangeShapeType="1"/>
            </p:cNvSpPr>
            <p:nvPr/>
          </p:nvSpPr>
          <p:spPr bwMode="auto">
            <a:xfrm>
              <a:off x="1878" y="2341"/>
              <a:ext cx="8700" cy="0"/>
            </a:xfrm>
            <a:prstGeom prst="line">
              <a:avLst/>
            </a:prstGeom>
            <a:noFill/>
            <a:ln w="6350">
              <a:solidFill>
                <a:srgbClr val="000000"/>
              </a:solidFill>
              <a:round/>
              <a:headEnd type="oval" w="med" len="med"/>
              <a:tailEnd type="triangle" w="med" len="med"/>
            </a:ln>
          </p:spPr>
          <p:txBody>
            <a:bodyPr vert="horz" wrap="square" lIns="91440" tIns="45720" rIns="91440" bIns="45720" numCol="1" anchor="t" anchorCtr="0" compatLnSpc="1">
              <a:prstTxWarp prst="textNoShape">
                <a:avLst/>
              </a:prstTxWarp>
            </a:bodyPr>
            <a:lstStyle/>
            <a:p>
              <a:endParaRPr lang="ru-RU" sz="1600"/>
            </a:p>
          </p:txBody>
        </p:sp>
        <p:sp>
          <p:nvSpPr>
            <p:cNvPr id="30" name="Прямоугольник 3"/>
            <p:cNvSpPr>
              <a:spLocks noChangeArrowheads="1"/>
            </p:cNvSpPr>
            <p:nvPr/>
          </p:nvSpPr>
          <p:spPr bwMode="auto">
            <a:xfrm>
              <a:off x="1545" y="960"/>
              <a:ext cx="9420" cy="279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600"/>
            </a:p>
          </p:txBody>
        </p:sp>
        <p:sp>
          <p:nvSpPr>
            <p:cNvPr id="31" name="Text Box 35"/>
            <p:cNvSpPr txBox="1">
              <a:spLocks noChangeArrowheads="1"/>
            </p:cNvSpPr>
            <p:nvPr/>
          </p:nvSpPr>
          <p:spPr bwMode="auto">
            <a:xfrm>
              <a:off x="1545" y="2472"/>
              <a:ext cx="1950" cy="117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Conclusion of the contract between X and Y</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 Box 36"/>
            <p:cNvSpPr txBox="1">
              <a:spLocks noChangeArrowheads="1"/>
            </p:cNvSpPr>
            <p:nvPr/>
          </p:nvSpPr>
          <p:spPr bwMode="auto">
            <a:xfrm>
              <a:off x="6206" y="2472"/>
              <a:ext cx="1549" cy="101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Delivery to an alternative customer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37"/>
            <p:cNvSpPr txBox="1">
              <a:spLocks noChangeArrowheads="1"/>
            </p:cNvSpPr>
            <p:nvPr/>
          </p:nvSpPr>
          <p:spPr bwMode="auto">
            <a:xfrm>
              <a:off x="8741" y="2472"/>
              <a:ext cx="1639"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Loss of reputation (?)</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4" name="Text Box 38"/>
            <p:cNvSpPr txBox="1">
              <a:spLocks noChangeArrowheads="1"/>
            </p:cNvSpPr>
            <p:nvPr/>
          </p:nvSpPr>
          <p:spPr bwMode="auto">
            <a:xfrm>
              <a:off x="2316" y="1367"/>
              <a:ext cx="792" cy="59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Arial" pitchFamily="34" charset="0"/>
                <a:cs typeface="Arial" pitchFamily="34" charset="0"/>
              </a:endParaRPr>
            </a:p>
          </p:txBody>
        </p:sp>
        <p:sp>
          <p:nvSpPr>
            <p:cNvPr id="35" name="Text Box 39"/>
            <p:cNvSpPr txBox="1">
              <a:spLocks noChangeArrowheads="1"/>
            </p:cNvSpPr>
            <p:nvPr/>
          </p:nvSpPr>
          <p:spPr bwMode="auto">
            <a:xfrm>
              <a:off x="3108" y="1060"/>
              <a:ext cx="1287"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Relevant Event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6" name="Text Box 40"/>
            <p:cNvSpPr txBox="1">
              <a:spLocks noChangeArrowheads="1"/>
            </p:cNvSpPr>
            <p:nvPr/>
          </p:nvSpPr>
          <p:spPr bwMode="auto">
            <a:xfrm>
              <a:off x="8741"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(t+5)</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7" name="Text Box 41"/>
            <p:cNvSpPr txBox="1">
              <a:spLocks noChangeArrowheads="1"/>
            </p:cNvSpPr>
            <p:nvPr/>
          </p:nvSpPr>
          <p:spPr bwMode="auto">
            <a:xfrm>
              <a:off x="7799"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4</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8" name="Text Box 42"/>
            <p:cNvSpPr txBox="1">
              <a:spLocks noChangeArrowheads="1"/>
            </p:cNvSpPr>
            <p:nvPr/>
          </p:nvSpPr>
          <p:spPr bwMode="auto">
            <a:xfrm>
              <a:off x="6573"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9" name="Text Box 43"/>
            <p:cNvSpPr txBox="1">
              <a:spLocks noChangeArrowheads="1"/>
            </p:cNvSpPr>
            <p:nvPr/>
          </p:nvSpPr>
          <p:spPr bwMode="auto">
            <a:xfrm>
              <a:off x="5013"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0" name="Text Box 44"/>
            <p:cNvSpPr txBox="1">
              <a:spLocks noChangeArrowheads="1"/>
            </p:cNvSpPr>
            <p:nvPr/>
          </p:nvSpPr>
          <p:spPr bwMode="auto">
            <a:xfrm>
              <a:off x="3274"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1" name="Text Box 45"/>
            <p:cNvSpPr txBox="1">
              <a:spLocks noChangeArrowheads="1"/>
            </p:cNvSpPr>
            <p:nvPr/>
          </p:nvSpPr>
          <p:spPr bwMode="auto">
            <a:xfrm>
              <a:off x="2403" y="1888"/>
              <a:ext cx="458"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Arial" pitchFamily="34" charset="0"/>
                <a:cs typeface="Arial" pitchFamily="34" charset="0"/>
              </a:endParaRPr>
            </a:p>
          </p:txBody>
        </p:sp>
        <p:sp>
          <p:nvSpPr>
            <p:cNvPr id="42" name="Text Box 46"/>
            <p:cNvSpPr txBox="1">
              <a:spLocks noChangeArrowheads="1"/>
            </p:cNvSpPr>
            <p:nvPr/>
          </p:nvSpPr>
          <p:spPr bwMode="auto">
            <a:xfrm>
              <a:off x="1740" y="1888"/>
              <a:ext cx="458"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3" name="Text Box 47"/>
            <p:cNvSpPr txBox="1">
              <a:spLocks noChangeArrowheads="1"/>
            </p:cNvSpPr>
            <p:nvPr/>
          </p:nvSpPr>
          <p:spPr bwMode="auto">
            <a:xfrm>
              <a:off x="5036" y="1132"/>
              <a:ext cx="1170"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Delivery Time           </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4" name="Text Box 48"/>
            <p:cNvSpPr txBox="1">
              <a:spLocks noChangeArrowheads="1"/>
            </p:cNvSpPr>
            <p:nvPr/>
          </p:nvSpPr>
          <p:spPr bwMode="auto">
            <a:xfrm>
              <a:off x="7515" y="1060"/>
              <a:ext cx="1601"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Occurrence of Losses (?)</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5" name="Text Box 49"/>
            <p:cNvSpPr txBox="1">
              <a:spLocks noChangeArrowheads="1"/>
            </p:cNvSpPr>
            <p:nvPr/>
          </p:nvSpPr>
          <p:spPr bwMode="auto">
            <a:xfrm>
              <a:off x="10460" y="2413"/>
              <a:ext cx="505"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8451" name="Group 50"/>
          <p:cNvGrpSpPr>
            <a:grpSpLocks/>
          </p:cNvGrpSpPr>
          <p:nvPr/>
        </p:nvGrpSpPr>
        <p:grpSpPr bwMode="auto">
          <a:xfrm>
            <a:off x="755576" y="3068960"/>
            <a:ext cx="7416824" cy="72008"/>
            <a:chOff x="1912" y="2521"/>
            <a:chExt cx="9053" cy="85"/>
          </a:xfrm>
        </p:grpSpPr>
        <p:sp>
          <p:nvSpPr>
            <p:cNvPr id="47" name="AutoShape 51"/>
            <p:cNvSpPr>
              <a:spLocks noChangeShapeType="1"/>
            </p:cNvSpPr>
            <p:nvPr/>
          </p:nvSpPr>
          <p:spPr bwMode="auto">
            <a:xfrm>
              <a:off x="1912" y="2534"/>
              <a:ext cx="9053"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48" name="AutoShape 52"/>
            <p:cNvSpPr>
              <a:spLocks noChangeShapeType="1"/>
            </p:cNvSpPr>
            <p:nvPr/>
          </p:nvSpPr>
          <p:spPr bwMode="auto">
            <a:xfrm>
              <a:off x="2775" y="2534"/>
              <a:ext cx="0" cy="72"/>
            </a:xfrm>
            <a:prstGeom prst="straightConnector1">
              <a:avLst/>
            </a:prstGeom>
            <a:noFill/>
            <a:ln w="25400">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AutoShape 53"/>
            <p:cNvSpPr>
              <a:spLocks noChangeShapeType="1"/>
            </p:cNvSpPr>
            <p:nvPr/>
          </p:nvSpPr>
          <p:spPr bwMode="auto">
            <a:xfrm>
              <a:off x="3855"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AutoShape 54"/>
            <p:cNvSpPr>
              <a:spLocks noChangeShapeType="1"/>
            </p:cNvSpPr>
            <p:nvPr/>
          </p:nvSpPr>
          <p:spPr bwMode="auto">
            <a:xfrm>
              <a:off x="5610"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AutoShape 55"/>
            <p:cNvSpPr>
              <a:spLocks noChangeShapeType="1"/>
            </p:cNvSpPr>
            <p:nvPr/>
          </p:nvSpPr>
          <p:spPr bwMode="auto">
            <a:xfrm>
              <a:off x="7140" y="2521"/>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AutoShape 56"/>
            <p:cNvSpPr>
              <a:spLocks noChangeShapeType="1"/>
            </p:cNvSpPr>
            <p:nvPr/>
          </p:nvSpPr>
          <p:spPr bwMode="auto">
            <a:xfrm>
              <a:off x="8385" y="2521"/>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AutoShape 57"/>
            <p:cNvSpPr>
              <a:spLocks noChangeShapeType="1"/>
            </p:cNvSpPr>
            <p:nvPr/>
          </p:nvSpPr>
          <p:spPr bwMode="auto">
            <a:xfrm>
              <a:off x="9288"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4" name="AutoShape 58"/>
            <p:cNvSpPr>
              <a:spLocks noChangeShapeType="1"/>
            </p:cNvSpPr>
            <p:nvPr/>
          </p:nvSpPr>
          <p:spPr bwMode="auto">
            <a:xfrm>
              <a:off x="2050"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8460"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8461" name="Rectangle 2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363272" cy="3484983"/>
          </a:xfrm>
        </p:spPr>
        <p:txBody>
          <a:bodyPr>
            <a:noAutofit/>
          </a:bodyPr>
          <a:lstStyle/>
          <a:p>
            <a:pPr>
              <a:buNone/>
            </a:pPr>
            <a:r>
              <a:rPr lang="en-GB" sz="2400" dirty="0" smtClean="0"/>
              <a:t>	Alternatives available for the Company X:</a:t>
            </a:r>
          </a:p>
          <a:p>
            <a:pPr>
              <a:buNone/>
            </a:pPr>
            <a:endParaRPr lang="en-GB" sz="2400" dirty="0" smtClean="0"/>
          </a:p>
          <a:p>
            <a:r>
              <a:rPr lang="en-GB" sz="2400" dirty="0" smtClean="0"/>
              <a:t>Decide </a:t>
            </a:r>
            <a:r>
              <a:rPr lang="en-GB" sz="2400" dirty="0"/>
              <a:t>against manufacturing product </a:t>
            </a:r>
            <a:r>
              <a:rPr lang="en-GB" sz="2400" dirty="0" smtClean="0"/>
              <a:t>Q;</a:t>
            </a:r>
            <a:endParaRPr lang="ru-RU" sz="2400" dirty="0"/>
          </a:p>
          <a:p>
            <a:r>
              <a:rPr lang="en-GB" sz="2400" dirty="0" smtClean="0"/>
              <a:t>Take </a:t>
            </a:r>
            <a:r>
              <a:rPr lang="en-GB" sz="2400" dirty="0"/>
              <a:t>no precautions and directly include the company’s own risk estimates in the product </a:t>
            </a:r>
            <a:r>
              <a:rPr lang="en-GB" sz="2400" dirty="0" smtClean="0"/>
              <a:t>price;</a:t>
            </a:r>
            <a:endParaRPr lang="ru-RU" sz="2400" dirty="0"/>
          </a:p>
          <a:p>
            <a:r>
              <a:rPr lang="en-GB" sz="2400" dirty="0" smtClean="0"/>
              <a:t>Integrate </a:t>
            </a:r>
            <a:r>
              <a:rPr lang="en-GB" sz="2400" dirty="0"/>
              <a:t>X and Y (i.e., create control </a:t>
            </a:r>
            <a:r>
              <a:rPr lang="en-GB" sz="2400" dirty="0" smtClean="0"/>
              <a:t>relationships);</a:t>
            </a:r>
          </a:p>
          <a:p>
            <a:r>
              <a:rPr lang="en-GB" sz="2400" dirty="0"/>
              <a:t>Preserve the independence of X and Y (i.e., no control, separate residual rights) but use a package of contractual precautions in order to retain the credible commitment for X. </a:t>
            </a:r>
            <a:endParaRPr lang="ru-RU" sz="2400" dirty="0"/>
          </a:p>
          <a:p>
            <a:pPr>
              <a:buNone/>
            </a:pPr>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GB" dirty="0"/>
              <a:t>Timeline of Contracting with Credible Commitment</a:t>
            </a:r>
            <a:endParaRPr lang="ru-RU" dirty="0"/>
          </a:p>
        </p:txBody>
      </p:sp>
      <p:grpSp>
        <p:nvGrpSpPr>
          <p:cNvPr id="22538" name="Group 21"/>
          <p:cNvGrpSpPr>
            <a:grpSpLocks/>
          </p:cNvGrpSpPr>
          <p:nvPr/>
        </p:nvGrpSpPr>
        <p:grpSpPr bwMode="auto">
          <a:xfrm>
            <a:off x="611560" y="2132856"/>
            <a:ext cx="7920880" cy="2448272"/>
            <a:chOff x="1545" y="960"/>
            <a:chExt cx="9420" cy="2798"/>
          </a:xfrm>
        </p:grpSpPr>
        <p:sp>
          <p:nvSpPr>
            <p:cNvPr id="11" name="Прямая соединительная линия 4"/>
            <p:cNvSpPr>
              <a:spLocks noChangeShapeType="1"/>
            </p:cNvSpPr>
            <p:nvPr/>
          </p:nvSpPr>
          <p:spPr bwMode="auto">
            <a:xfrm>
              <a:off x="1878" y="2341"/>
              <a:ext cx="8700" cy="0"/>
            </a:xfrm>
            <a:prstGeom prst="line">
              <a:avLst/>
            </a:prstGeom>
            <a:noFill/>
            <a:ln w="6350">
              <a:solidFill>
                <a:srgbClr val="000000"/>
              </a:solidFill>
              <a:round/>
              <a:headEnd type="oval" w="med" len="med"/>
              <a:tailEnd type="triangle" w="med" len="med"/>
            </a:ln>
          </p:spPr>
          <p:txBody>
            <a:bodyPr vert="horz" wrap="square" lIns="91440" tIns="45720" rIns="91440" bIns="45720" numCol="1" anchor="t" anchorCtr="0" compatLnSpc="1">
              <a:prstTxWarp prst="textNoShape">
                <a:avLst/>
              </a:prstTxWarp>
            </a:bodyPr>
            <a:lstStyle/>
            <a:p>
              <a:endParaRPr lang="ru-RU" sz="1600"/>
            </a:p>
          </p:txBody>
        </p:sp>
        <p:sp>
          <p:nvSpPr>
            <p:cNvPr id="12" name="Прямоугольник 3"/>
            <p:cNvSpPr>
              <a:spLocks noChangeArrowheads="1"/>
            </p:cNvSpPr>
            <p:nvPr/>
          </p:nvSpPr>
          <p:spPr bwMode="auto">
            <a:xfrm>
              <a:off x="1545" y="960"/>
              <a:ext cx="9420" cy="279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600"/>
            </a:p>
          </p:txBody>
        </p:sp>
        <p:sp>
          <p:nvSpPr>
            <p:cNvPr id="13" name="Text Box 6"/>
            <p:cNvSpPr txBox="1">
              <a:spLocks noChangeArrowheads="1"/>
            </p:cNvSpPr>
            <p:nvPr/>
          </p:nvSpPr>
          <p:spPr bwMode="auto">
            <a:xfrm>
              <a:off x="1545" y="2472"/>
              <a:ext cx="1950" cy="117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Conclusion of the contract between X and Y</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 Box 7"/>
            <p:cNvSpPr txBox="1">
              <a:spLocks noChangeArrowheads="1"/>
            </p:cNvSpPr>
            <p:nvPr/>
          </p:nvSpPr>
          <p:spPr bwMode="auto">
            <a:xfrm>
              <a:off x="6206" y="2472"/>
              <a:ext cx="1549" cy="101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Delivery to an alternative customer</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8"/>
            <p:cNvSpPr txBox="1">
              <a:spLocks noChangeArrowheads="1"/>
            </p:cNvSpPr>
            <p:nvPr/>
          </p:nvSpPr>
          <p:spPr bwMode="auto">
            <a:xfrm>
              <a:off x="8741" y="2472"/>
              <a:ext cx="1639"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Loss of reputation (?)</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 Box 9"/>
            <p:cNvSpPr txBox="1">
              <a:spLocks noChangeArrowheads="1"/>
            </p:cNvSpPr>
            <p:nvPr/>
          </p:nvSpPr>
          <p:spPr bwMode="auto">
            <a:xfrm>
              <a:off x="2316" y="1367"/>
              <a:ext cx="792" cy="59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СС</a:t>
              </a:r>
              <a:endParaRPr kumimoji="0" lang="ru-RU" sz="16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0"/>
            <p:cNvSpPr txBox="1">
              <a:spLocks noChangeArrowheads="1"/>
            </p:cNvSpPr>
            <p:nvPr/>
          </p:nvSpPr>
          <p:spPr bwMode="auto">
            <a:xfrm>
              <a:off x="3108" y="1060"/>
              <a:ext cx="1287"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Relevant Event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8" name="Text Box 11"/>
            <p:cNvSpPr txBox="1">
              <a:spLocks noChangeArrowheads="1"/>
            </p:cNvSpPr>
            <p:nvPr/>
          </p:nvSpPr>
          <p:spPr bwMode="auto">
            <a:xfrm>
              <a:off x="8741"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(t+5)</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9" name="Text Box 12"/>
            <p:cNvSpPr txBox="1">
              <a:spLocks noChangeArrowheads="1"/>
            </p:cNvSpPr>
            <p:nvPr/>
          </p:nvSpPr>
          <p:spPr bwMode="auto">
            <a:xfrm>
              <a:off x="7799"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4</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0" name="Text Box 13"/>
            <p:cNvSpPr txBox="1">
              <a:spLocks noChangeArrowheads="1"/>
            </p:cNvSpPr>
            <p:nvPr/>
          </p:nvSpPr>
          <p:spPr bwMode="auto">
            <a:xfrm>
              <a:off x="6573"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 Box 14"/>
            <p:cNvSpPr txBox="1">
              <a:spLocks noChangeArrowheads="1"/>
            </p:cNvSpPr>
            <p:nvPr/>
          </p:nvSpPr>
          <p:spPr bwMode="auto">
            <a:xfrm>
              <a:off x="5013"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2" name="Text Box 15"/>
            <p:cNvSpPr txBox="1">
              <a:spLocks noChangeArrowheads="1"/>
            </p:cNvSpPr>
            <p:nvPr/>
          </p:nvSpPr>
          <p:spPr bwMode="auto">
            <a:xfrm>
              <a:off x="3274" y="1888"/>
              <a:ext cx="942"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r>
                <a:rPr kumimoji="0" lang="ru-RU"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a:t>
              </a: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 Box 16"/>
            <p:cNvSpPr txBox="1">
              <a:spLocks noChangeArrowheads="1"/>
            </p:cNvSpPr>
            <p:nvPr/>
          </p:nvSpPr>
          <p:spPr bwMode="auto">
            <a:xfrm>
              <a:off x="2403" y="1888"/>
              <a:ext cx="458"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17"/>
            <p:cNvSpPr txBox="1">
              <a:spLocks noChangeArrowheads="1"/>
            </p:cNvSpPr>
            <p:nvPr/>
          </p:nvSpPr>
          <p:spPr bwMode="auto">
            <a:xfrm>
              <a:off x="1740" y="1888"/>
              <a:ext cx="458"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5" name="Text Box 18"/>
            <p:cNvSpPr txBox="1">
              <a:spLocks noChangeArrowheads="1"/>
            </p:cNvSpPr>
            <p:nvPr/>
          </p:nvSpPr>
          <p:spPr bwMode="auto">
            <a:xfrm>
              <a:off x="5036" y="1132"/>
              <a:ext cx="1170"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Delivery Time          </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6" name="Text Box 19"/>
            <p:cNvSpPr txBox="1">
              <a:spLocks noChangeArrowheads="1"/>
            </p:cNvSpPr>
            <p:nvPr/>
          </p:nvSpPr>
          <p:spPr bwMode="auto">
            <a:xfrm>
              <a:off x="7515" y="1060"/>
              <a:ext cx="1601" cy="82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Occurrence of Losses (?)</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7" name="Text Box 20"/>
            <p:cNvSpPr txBox="1">
              <a:spLocks noChangeArrowheads="1"/>
            </p:cNvSpPr>
            <p:nvPr/>
          </p:nvSpPr>
          <p:spPr bwMode="auto">
            <a:xfrm>
              <a:off x="10460" y="2413"/>
              <a:ext cx="505" cy="453"/>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22529" name="Group 31"/>
          <p:cNvGrpSpPr>
            <a:grpSpLocks/>
          </p:cNvGrpSpPr>
          <p:nvPr/>
        </p:nvGrpSpPr>
        <p:grpSpPr bwMode="auto">
          <a:xfrm>
            <a:off x="755576" y="3284984"/>
            <a:ext cx="7560840" cy="72008"/>
            <a:chOff x="1912" y="2521"/>
            <a:chExt cx="9053" cy="85"/>
          </a:xfrm>
        </p:grpSpPr>
        <p:sp>
          <p:nvSpPr>
            <p:cNvPr id="4" name="AutoShape 22"/>
            <p:cNvSpPr>
              <a:spLocks noChangeShapeType="1"/>
            </p:cNvSpPr>
            <p:nvPr/>
          </p:nvSpPr>
          <p:spPr bwMode="auto">
            <a:xfrm>
              <a:off x="1912" y="2534"/>
              <a:ext cx="9053"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 name="AutoShape 24"/>
            <p:cNvSpPr>
              <a:spLocks noChangeShapeType="1"/>
            </p:cNvSpPr>
            <p:nvPr/>
          </p:nvSpPr>
          <p:spPr bwMode="auto">
            <a:xfrm>
              <a:off x="2775"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6" name="AutoShape 25"/>
            <p:cNvSpPr>
              <a:spLocks noChangeShapeType="1"/>
            </p:cNvSpPr>
            <p:nvPr/>
          </p:nvSpPr>
          <p:spPr bwMode="auto">
            <a:xfrm>
              <a:off x="3855"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7" name="AutoShape 26"/>
            <p:cNvSpPr>
              <a:spLocks noChangeShapeType="1"/>
            </p:cNvSpPr>
            <p:nvPr/>
          </p:nvSpPr>
          <p:spPr bwMode="auto">
            <a:xfrm>
              <a:off x="5610"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8" name="AutoShape 27"/>
            <p:cNvSpPr>
              <a:spLocks noChangeShapeType="1"/>
            </p:cNvSpPr>
            <p:nvPr/>
          </p:nvSpPr>
          <p:spPr bwMode="auto">
            <a:xfrm>
              <a:off x="7140" y="2521"/>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9" name="AutoShape 28"/>
            <p:cNvSpPr>
              <a:spLocks noChangeShapeType="1"/>
            </p:cNvSpPr>
            <p:nvPr/>
          </p:nvSpPr>
          <p:spPr bwMode="auto">
            <a:xfrm>
              <a:off x="8385" y="2521"/>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AutoShape 29"/>
            <p:cNvSpPr>
              <a:spLocks noChangeShapeType="1"/>
            </p:cNvSpPr>
            <p:nvPr/>
          </p:nvSpPr>
          <p:spPr bwMode="auto">
            <a:xfrm>
              <a:off x="9288"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AutoShape 30"/>
            <p:cNvSpPr>
              <a:spLocks noChangeShapeType="1"/>
            </p:cNvSpPr>
            <p:nvPr/>
          </p:nvSpPr>
          <p:spPr bwMode="auto">
            <a:xfrm>
              <a:off x="2050" y="2534"/>
              <a:ext cx="0" cy="72"/>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556"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2572" name="Rectangle 44"/>
          <p:cNvSpPr>
            <a:spLocks noChangeArrowheads="1"/>
          </p:cNvSpPr>
          <p:nvPr/>
        </p:nvSpPr>
        <p:spPr bwMode="auto">
          <a:xfrm>
            <a:off x="0" y="2233613"/>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a:t>The practical solution to the problem of credible commitments </a:t>
            </a:r>
            <a:endParaRPr lang="ru-RU" dirty="0"/>
          </a:p>
        </p:txBody>
      </p:sp>
      <p:sp>
        <p:nvSpPr>
          <p:cNvPr id="3" name="Содержимое 2"/>
          <p:cNvSpPr>
            <a:spLocks noGrp="1"/>
          </p:cNvSpPr>
          <p:nvPr>
            <p:ph idx="1"/>
          </p:nvPr>
        </p:nvSpPr>
        <p:spPr>
          <a:xfrm>
            <a:off x="251520" y="1700808"/>
            <a:ext cx="8579296" cy="4320480"/>
          </a:xfrm>
        </p:spPr>
        <p:txBody>
          <a:bodyPr>
            <a:noAutofit/>
          </a:bodyPr>
          <a:lstStyle/>
          <a:p>
            <a:r>
              <a:rPr lang="en-GB" sz="2600" dirty="0" smtClean="0"/>
              <a:t>A </a:t>
            </a:r>
            <a:r>
              <a:rPr lang="en-GB" sz="2600" dirty="0"/>
              <a:t>medium- to long-term indicative planning instrument. </a:t>
            </a:r>
            <a:endParaRPr lang="en-GB" sz="2600" dirty="0" smtClean="0"/>
          </a:p>
          <a:p>
            <a:r>
              <a:rPr lang="en-GB" sz="2600" dirty="0"/>
              <a:t>Procurement and supply procedures for LDPs with an allowance for the strip material order and delivery cycle and production of LDPs from such strip material. </a:t>
            </a:r>
            <a:endParaRPr lang="en-GB" sz="2600" dirty="0" smtClean="0"/>
          </a:p>
          <a:p>
            <a:r>
              <a:rPr lang="en-GB" sz="2600" dirty="0"/>
              <a:t>Long-term negotiated contracts between OJSC </a:t>
            </a:r>
            <a:r>
              <a:rPr lang="en-GB" sz="2600" dirty="0" err="1"/>
              <a:t>Gazprom</a:t>
            </a:r>
            <a:r>
              <a:rPr lang="en-GB" sz="2600" dirty="0"/>
              <a:t> and LDP manufacturers. </a:t>
            </a:r>
            <a:endParaRPr lang="en-GB" sz="2600" dirty="0" smtClean="0"/>
          </a:p>
          <a:p>
            <a:r>
              <a:rPr lang="en-GB" sz="2600" dirty="0"/>
              <a:t>Utilization by LDP manufacturers of financial instruments to insure their risks. </a:t>
            </a:r>
            <a:endParaRPr lang="en-GB" sz="2600" dirty="0" smtClean="0"/>
          </a:p>
          <a:p>
            <a:r>
              <a:rPr lang="en-GB" sz="2600" dirty="0"/>
              <a:t>Direct state regulation</a:t>
            </a:r>
            <a:r>
              <a:rPr lang="en-GB" sz="2600" dirty="0" smtClean="0"/>
              <a:t>.</a:t>
            </a:r>
          </a:p>
          <a:p>
            <a:r>
              <a:rPr lang="en-GB" sz="2600" dirty="0"/>
              <a:t>Joint venture between pipe manufacturers and consumers in order to develop and commercialize new products </a:t>
            </a:r>
            <a:endParaRPr lang="ru-RU"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124744"/>
            <a:ext cx="8229600" cy="4525963"/>
          </a:xfrm>
        </p:spPr>
        <p:txBody>
          <a:bodyPr>
            <a:normAutofit/>
          </a:bodyPr>
          <a:lstStyle/>
          <a:p>
            <a:r>
              <a:rPr lang="en-GB" sz="2600" dirty="0"/>
              <a:t>This investigation of the interaction between LDP manufacturers and OJSC </a:t>
            </a:r>
            <a:r>
              <a:rPr lang="en-GB" sz="2600" dirty="0" err="1"/>
              <a:t>Gazprom</a:t>
            </a:r>
            <a:r>
              <a:rPr lang="en-GB" sz="2600" dirty="0"/>
              <a:t> based on modern economic theory provides grounds for considering it to be a form of indicative planning</a:t>
            </a:r>
            <a:r>
              <a:rPr lang="en-GB" sz="2600" dirty="0" smtClean="0"/>
              <a:t>.</a:t>
            </a:r>
          </a:p>
          <a:p>
            <a:pPr>
              <a:buNone/>
            </a:pPr>
            <a:r>
              <a:rPr lang="en-GB" sz="2600" dirty="0" smtClean="0"/>
              <a:t> </a:t>
            </a:r>
          </a:p>
          <a:p>
            <a:r>
              <a:rPr lang="en-GB" sz="2600" dirty="0" smtClean="0"/>
              <a:t>From </a:t>
            </a:r>
            <a:r>
              <a:rPr lang="en-GB" sz="2600" dirty="0"/>
              <a:t>this perspective, LDP competition is not being squeezed out, but rather the partial substitution of the price mechanism is occurring through alternative methods of organizing the interaction between LDP manufacturers and OJSC </a:t>
            </a:r>
            <a:r>
              <a:rPr lang="en-GB" sz="2600" dirty="0" err="1"/>
              <a:t>Gazprom</a:t>
            </a:r>
            <a:r>
              <a:rPr lang="en-GB" sz="2600" dirty="0"/>
              <a:t>. </a:t>
            </a:r>
            <a:endParaRPr lang="ru-RU"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907704" y="2636912"/>
            <a:ext cx="5915000" cy="1108720"/>
          </a:xfrm>
        </p:spPr>
        <p:txBody>
          <a:bodyPr/>
          <a:lstStyle/>
          <a:p>
            <a:pPr>
              <a:buNone/>
            </a:pPr>
            <a:r>
              <a:rPr lang="en-US" dirty="0" smtClean="0"/>
              <a:t>Thank you for your attention!</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99592" y="1916832"/>
            <a:ext cx="6995120" cy="2260848"/>
          </a:xfrm>
        </p:spPr>
        <p:txBody>
          <a:bodyPr>
            <a:normAutofit/>
          </a:bodyPr>
          <a:lstStyle/>
          <a:p>
            <a:pPr>
              <a:buNone/>
            </a:pPr>
            <a:r>
              <a:rPr lang="en-US" sz="2400" dirty="0" smtClean="0"/>
              <a:t>	</a:t>
            </a:r>
            <a:r>
              <a:rPr lang="en-US" sz="2400" b="1" dirty="0" smtClean="0"/>
              <a:t>Case</a:t>
            </a:r>
            <a:r>
              <a:rPr lang="en-US" sz="2400" dirty="0" smtClean="0"/>
              <a:t> </a:t>
            </a:r>
            <a:r>
              <a:rPr lang="en-GB" sz="2400" dirty="0"/>
              <a:t>against CJSC “TD TMK”, OJSC “OMK-</a:t>
            </a:r>
            <a:r>
              <a:rPr lang="en-GB" sz="2400" dirty="0" err="1"/>
              <a:t>Stal</a:t>
            </a:r>
            <a:r>
              <a:rPr lang="en-GB" sz="2400" dirty="0"/>
              <a:t>”, CJSC “</a:t>
            </a:r>
            <a:r>
              <a:rPr lang="en-GB" sz="2400" dirty="0" err="1"/>
              <a:t>ChTPZ</a:t>
            </a:r>
            <a:r>
              <a:rPr lang="en-GB" sz="2400" dirty="0"/>
              <a:t> Group”, CJSC “ITZ”, OJSC “</a:t>
            </a:r>
            <a:r>
              <a:rPr lang="en-GB" sz="2400" dirty="0" err="1"/>
              <a:t>ChTPS</a:t>
            </a:r>
            <a:r>
              <a:rPr lang="en-GB" sz="2400" dirty="0"/>
              <a:t>”, CJSC “TD </a:t>
            </a:r>
            <a:r>
              <a:rPr lang="en-GB" sz="2400" dirty="0" err="1"/>
              <a:t>Uraltrubostal</a:t>
            </a:r>
            <a:r>
              <a:rPr lang="en-GB" sz="2400" dirty="0"/>
              <a:t>”, CJSC “OMK”, and OJSC “VMZ” (2011).</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988840"/>
            <a:ext cx="8219256" cy="1972816"/>
          </a:xfrm>
        </p:spPr>
        <p:txBody>
          <a:bodyPr>
            <a:normAutofit/>
          </a:bodyPr>
          <a:lstStyle/>
          <a:p>
            <a:pPr>
              <a:buNone/>
            </a:pPr>
            <a:r>
              <a:rPr lang="en-GB" sz="2400" dirty="0"/>
              <a:t>	The present study applies tools of the New institutional economics in order to examine the problematic inter-relationship between organizations/contracting and antitrust policy in industries which despite their importance to the Russian economy, researchers know extremely little about.</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a:t>A</a:t>
            </a:r>
            <a:r>
              <a:rPr lang="en-GB" dirty="0" smtClean="0"/>
              <a:t>rguments of the Russian FAS</a:t>
            </a:r>
            <a:endParaRPr lang="ru-RU" dirty="0"/>
          </a:p>
        </p:txBody>
      </p:sp>
      <p:sp>
        <p:nvSpPr>
          <p:cNvPr id="3" name="Содержимое 2"/>
          <p:cNvSpPr>
            <a:spLocks noGrp="1"/>
          </p:cNvSpPr>
          <p:nvPr>
            <p:ph idx="1"/>
          </p:nvPr>
        </p:nvSpPr>
        <p:spPr>
          <a:xfrm>
            <a:off x="467544" y="2132856"/>
            <a:ext cx="8229600" cy="2880320"/>
          </a:xfrm>
        </p:spPr>
        <p:txBody>
          <a:bodyPr>
            <a:normAutofit/>
          </a:bodyPr>
          <a:lstStyle/>
          <a:p>
            <a:pPr>
              <a:buNone/>
            </a:pPr>
            <a:r>
              <a:rPr lang="en-GB" sz="2400" dirty="0" smtClean="0"/>
              <a:t>	(</a:t>
            </a:r>
            <a:r>
              <a:rPr lang="en-GB" sz="2400" dirty="0"/>
              <a:t>1) there was idle capacity, </a:t>
            </a:r>
            <a:endParaRPr lang="en-GB" sz="2400" dirty="0" smtClean="0"/>
          </a:p>
          <a:p>
            <a:pPr>
              <a:buNone/>
            </a:pPr>
            <a:r>
              <a:rPr lang="en-GB" sz="2400" dirty="0"/>
              <a:t>	</a:t>
            </a:r>
            <a:r>
              <a:rPr lang="en-GB" sz="2400" dirty="0" smtClean="0"/>
              <a:t>(</a:t>
            </a:r>
            <a:r>
              <a:rPr lang="en-GB" sz="2400" dirty="0"/>
              <a:t>2) the threat by imports was minimal, </a:t>
            </a:r>
            <a:endParaRPr lang="en-GB" sz="2400" dirty="0" smtClean="0"/>
          </a:p>
          <a:p>
            <a:pPr>
              <a:buNone/>
            </a:pPr>
            <a:r>
              <a:rPr lang="en-GB" sz="2400" dirty="0"/>
              <a:t>	</a:t>
            </a:r>
            <a:r>
              <a:rPr lang="en-GB" sz="2400" dirty="0" smtClean="0"/>
              <a:t>(</a:t>
            </a:r>
            <a:r>
              <a:rPr lang="en-GB" sz="2400" dirty="0"/>
              <a:t>3) a small number of market participants (and no new Russian participants) had appeared in the LDP market in recent </a:t>
            </a:r>
            <a:r>
              <a:rPr lang="en-GB" sz="2400" dirty="0" smtClean="0"/>
              <a:t>years,</a:t>
            </a:r>
          </a:p>
          <a:p>
            <a:pPr>
              <a:buNone/>
            </a:pPr>
            <a:r>
              <a:rPr lang="en-GB" sz="2400" dirty="0" smtClean="0"/>
              <a:t>	(4) </a:t>
            </a:r>
            <a:r>
              <a:rPr lang="en-GB" sz="2400" u="sng" dirty="0" smtClean="0"/>
              <a:t>documents</a:t>
            </a:r>
            <a:r>
              <a:rPr lang="en-GB" sz="2400" dirty="0" smtClean="0"/>
              <a:t> </a:t>
            </a:r>
            <a:r>
              <a:rPr lang="en-GB" sz="2400" dirty="0"/>
              <a:t>that described the issue of developing and meeting delivery schedules for pipes.</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08720"/>
            <a:ext cx="8136904" cy="562074"/>
          </a:xfrm>
        </p:spPr>
        <p:txBody>
          <a:bodyPr>
            <a:noAutofit/>
          </a:bodyPr>
          <a:lstStyle/>
          <a:p>
            <a:pPr lvl="0"/>
            <a:r>
              <a:rPr lang="en-US" dirty="0" smtClean="0"/>
              <a:t>Negative </a:t>
            </a:r>
            <a:r>
              <a:rPr lang="en-US" dirty="0"/>
              <a:t>effect on </a:t>
            </a:r>
            <a:r>
              <a:rPr lang="en-US" dirty="0" smtClean="0"/>
              <a:t>public </a:t>
            </a:r>
            <a:r>
              <a:rPr lang="en-US" dirty="0"/>
              <a:t>welfare </a:t>
            </a:r>
            <a:r>
              <a:rPr kumimoji="0" lang="ru-RU" sz="2400" b="0" i="0" u="none" strike="noStrike" cap="none" normalizeH="0" baseline="0" dirty="0" smtClean="0">
                <a:ln>
                  <a:noFill/>
                </a:ln>
                <a:solidFill>
                  <a:schemeClr val="tx1"/>
                </a:solidFill>
                <a:effectLst/>
                <a:latin typeface="Arial" pitchFamily="34" charset="0"/>
                <a:cs typeface="Arial" pitchFamily="34" charset="0"/>
              </a:rPr>
              <a:t/>
            </a:r>
            <a:br>
              <a:rPr kumimoji="0" lang="ru-RU" sz="2400" b="0" i="0" u="none" strike="noStrike" cap="none" normalizeH="0" baseline="0" dirty="0" smtClean="0">
                <a:ln>
                  <a:noFill/>
                </a:ln>
                <a:solidFill>
                  <a:schemeClr val="tx1"/>
                </a:solidFill>
                <a:effectLst/>
                <a:latin typeface="Arial" pitchFamily="34" charset="0"/>
                <a:cs typeface="Arial" pitchFamily="34" charset="0"/>
              </a:rPr>
            </a:br>
            <a:endParaRPr lang="ru-RU" sz="2400" dirty="0"/>
          </a:p>
        </p:txBody>
      </p:sp>
      <p:graphicFrame>
        <p:nvGraphicFramePr>
          <p:cNvPr id="4" name="Таблица 3"/>
          <p:cNvGraphicFramePr>
            <a:graphicFrameLocks noGrp="1"/>
          </p:cNvGraphicFramePr>
          <p:nvPr/>
        </p:nvGraphicFramePr>
        <p:xfrm>
          <a:off x="755576" y="2420888"/>
          <a:ext cx="7992888" cy="2872724"/>
        </p:xfrm>
        <a:graphic>
          <a:graphicData uri="http://schemas.openxmlformats.org/drawingml/2006/table">
            <a:tbl>
              <a:tblPr/>
              <a:tblGrid>
                <a:gridCol w="2520280"/>
                <a:gridCol w="1368152"/>
                <a:gridCol w="1283436"/>
                <a:gridCol w="1452868"/>
                <a:gridCol w="1368152"/>
              </a:tblGrid>
              <a:tr h="1120124">
                <a:tc>
                  <a:txBody>
                    <a:bodyPr/>
                    <a:lstStyle/>
                    <a:p>
                      <a:pPr algn="just">
                        <a:lnSpc>
                          <a:spcPct val="115000"/>
                        </a:lnSpc>
                        <a:spcAft>
                          <a:spcPts val="0"/>
                        </a:spcAft>
                      </a:pPr>
                      <a:r>
                        <a:rPr lang="en-US" sz="2000" kern="1200" dirty="0">
                          <a:solidFill>
                            <a:schemeClr val="tx1"/>
                          </a:solidFill>
                          <a:latin typeface="+mn-lt"/>
                          <a:ea typeface="+mn-ea"/>
                          <a:cs typeface="+mn-cs"/>
                        </a:rPr>
                        <a:t>Project</a:t>
                      </a:r>
                      <a:endParaRPr lang="ru-RU" sz="2000" kern="120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Operator</a:t>
                      </a:r>
                      <a:endParaRPr lang="ru-RU" sz="2000" kern="120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15000"/>
                        </a:lnSpc>
                        <a:spcAft>
                          <a:spcPts val="0"/>
                        </a:spcAft>
                      </a:pPr>
                      <a:r>
                        <a:rPr lang="en-US" sz="2000" kern="1200" dirty="0" err="1" smtClean="0">
                          <a:solidFill>
                            <a:schemeClr val="tx1"/>
                          </a:solidFill>
                          <a:latin typeface="+mn-lt"/>
                          <a:ea typeface="+mn-ea"/>
                          <a:cs typeface="+mn-cs"/>
                        </a:rPr>
                        <a:t>Implemen</a:t>
                      </a:r>
                      <a:r>
                        <a:rPr lang="ru-RU" sz="2000" kern="1200" dirty="0" smtClean="0">
                          <a:solidFill>
                            <a:schemeClr val="tx1"/>
                          </a:solidFill>
                          <a:latin typeface="+mn-lt"/>
                          <a:ea typeface="+mn-ea"/>
                          <a:cs typeface="+mn-cs"/>
                        </a:rPr>
                        <a:t>-</a:t>
                      </a:r>
                      <a:r>
                        <a:rPr lang="en-US" sz="2000" kern="1200" dirty="0" err="1" smtClean="0">
                          <a:solidFill>
                            <a:schemeClr val="tx1"/>
                          </a:solidFill>
                          <a:latin typeface="+mn-lt"/>
                          <a:ea typeface="+mn-ea"/>
                          <a:cs typeface="+mn-cs"/>
                        </a:rPr>
                        <a:t>tation</a:t>
                      </a:r>
                      <a:r>
                        <a:rPr lang="en-US" sz="2000" kern="1200" dirty="0">
                          <a:solidFill>
                            <a:schemeClr val="tx1"/>
                          </a:solidFill>
                          <a:latin typeface="+mn-lt"/>
                          <a:ea typeface="+mn-ea"/>
                          <a:cs typeface="+mn-cs"/>
                        </a:rPr>
                        <a:t/>
                      </a:r>
                      <a:br>
                        <a:rPr lang="en-US" sz="2000" kern="1200" dirty="0">
                          <a:solidFill>
                            <a:schemeClr val="tx1"/>
                          </a:solidFill>
                          <a:latin typeface="+mn-lt"/>
                          <a:ea typeface="+mn-ea"/>
                          <a:cs typeface="+mn-cs"/>
                        </a:rPr>
                      </a:br>
                      <a:r>
                        <a:rPr lang="en-US" sz="2000" kern="1200" dirty="0">
                          <a:solidFill>
                            <a:schemeClr val="tx1"/>
                          </a:solidFill>
                          <a:latin typeface="+mn-lt"/>
                          <a:ea typeface="+mn-ea"/>
                          <a:cs typeface="+mn-cs"/>
                        </a:rPr>
                        <a:t>(year)</a:t>
                      </a:r>
                      <a:endParaRPr lang="ru-RU" sz="2000" kern="120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Investments</a:t>
                      </a:r>
                      <a:br>
                        <a:rPr lang="en-US" sz="2000" kern="1200" dirty="0">
                          <a:solidFill>
                            <a:schemeClr val="tx1"/>
                          </a:solidFill>
                          <a:latin typeface="+mn-lt"/>
                          <a:ea typeface="+mn-ea"/>
                          <a:cs typeface="+mn-cs"/>
                        </a:rPr>
                      </a:br>
                      <a:r>
                        <a:rPr lang="en-US" sz="2000" kern="1200" dirty="0">
                          <a:solidFill>
                            <a:schemeClr val="tx1"/>
                          </a:solidFill>
                          <a:latin typeface="+mn-lt"/>
                          <a:ea typeface="+mn-ea"/>
                          <a:cs typeface="+mn-cs"/>
                        </a:rPr>
                        <a:t>(in $ million)</a:t>
                      </a:r>
                      <a:endParaRPr lang="ru-RU" sz="2000" kern="120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2000" kern="1200" dirty="0">
                          <a:solidFill>
                            <a:schemeClr val="tx1"/>
                          </a:solidFill>
                          <a:latin typeface="+mn-lt"/>
                          <a:ea typeface="+mn-ea"/>
                          <a:cs typeface="+mn-cs"/>
                        </a:rPr>
                        <a:t>Annual </a:t>
                      </a:r>
                      <a:br>
                        <a:rPr lang="en-US" sz="2000" kern="1200" dirty="0">
                          <a:solidFill>
                            <a:schemeClr val="tx1"/>
                          </a:solidFill>
                          <a:latin typeface="+mn-lt"/>
                          <a:ea typeface="+mn-ea"/>
                          <a:cs typeface="+mn-cs"/>
                        </a:rPr>
                      </a:br>
                      <a:r>
                        <a:rPr lang="en-US" sz="2000" kern="1200" dirty="0">
                          <a:solidFill>
                            <a:schemeClr val="tx1"/>
                          </a:solidFill>
                          <a:latin typeface="+mn-lt"/>
                          <a:ea typeface="+mn-ea"/>
                          <a:cs typeface="+mn-cs"/>
                        </a:rPr>
                        <a:t>capacity</a:t>
                      </a:r>
                      <a:endParaRPr lang="ru-RU" sz="2000" kern="120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lgn="just">
                        <a:lnSpc>
                          <a:spcPct val="115000"/>
                        </a:lnSpc>
                        <a:spcAft>
                          <a:spcPts val="0"/>
                        </a:spcAft>
                      </a:pPr>
                      <a:r>
                        <a:rPr lang="en-US" sz="2000" kern="1200" dirty="0">
                          <a:solidFill>
                            <a:schemeClr val="tx1"/>
                          </a:solidFill>
                          <a:latin typeface="+mn-lt"/>
                          <a:ea typeface="+mn-ea"/>
                          <a:cs typeface="+mn-cs"/>
                        </a:rPr>
                        <a:t>Two LDP lines</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OMK</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2005</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310</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1,600,000 t</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lgn="just">
                        <a:lnSpc>
                          <a:spcPct val="115000"/>
                        </a:lnSpc>
                        <a:spcAft>
                          <a:spcPts val="0"/>
                        </a:spcAft>
                      </a:pPr>
                      <a:r>
                        <a:rPr lang="en-US" sz="2000" kern="1200" dirty="0">
                          <a:solidFill>
                            <a:schemeClr val="tx1"/>
                          </a:solidFill>
                          <a:latin typeface="+mn-lt"/>
                          <a:ea typeface="+mn-ea"/>
                          <a:cs typeface="+mn-cs"/>
                        </a:rPr>
                        <a:t>LDP workshop</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Severstal</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2006</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300</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600,000 t</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lgn="just">
                        <a:lnSpc>
                          <a:spcPct val="115000"/>
                        </a:lnSpc>
                        <a:spcAft>
                          <a:spcPts val="0"/>
                        </a:spcAft>
                      </a:pPr>
                      <a:r>
                        <a:rPr lang="en-US" sz="2000" kern="1200" dirty="0">
                          <a:solidFill>
                            <a:schemeClr val="tx1"/>
                          </a:solidFill>
                          <a:latin typeface="+mn-lt"/>
                          <a:ea typeface="+mn-ea"/>
                          <a:cs typeface="+mn-cs"/>
                        </a:rPr>
                        <a:t>VMZ capacity addition</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OMK</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2008</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190</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+380,000 t</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lgn="just">
                        <a:lnSpc>
                          <a:spcPct val="115000"/>
                        </a:lnSpc>
                        <a:spcAft>
                          <a:spcPts val="0"/>
                        </a:spcAft>
                      </a:pPr>
                      <a:r>
                        <a:rPr lang="en-US" sz="2000" kern="1200" dirty="0">
                          <a:solidFill>
                            <a:schemeClr val="tx1"/>
                          </a:solidFill>
                          <a:latin typeface="+mn-lt"/>
                          <a:ea typeface="+mn-ea"/>
                          <a:cs typeface="+mn-cs"/>
                        </a:rPr>
                        <a:t>VTZ capacity addition</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TMK</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2008</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214</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+650,000 t</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lgn="just">
                        <a:lnSpc>
                          <a:spcPct val="115000"/>
                        </a:lnSpc>
                        <a:spcAft>
                          <a:spcPts val="0"/>
                        </a:spcAft>
                      </a:pPr>
                      <a:r>
                        <a:rPr lang="en-US" sz="2000" kern="1200" dirty="0">
                          <a:solidFill>
                            <a:schemeClr val="tx1"/>
                          </a:solidFill>
                          <a:latin typeface="+mn-lt"/>
                          <a:ea typeface="+mn-ea"/>
                          <a:cs typeface="+mn-cs"/>
                        </a:rPr>
                        <a:t>Vysota 239</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ChTPZ</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2010</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900</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a:solidFill>
                            <a:schemeClr val="tx1"/>
                          </a:solidFill>
                          <a:latin typeface="+mn-lt"/>
                          <a:ea typeface="+mn-ea"/>
                          <a:cs typeface="+mn-cs"/>
                        </a:rPr>
                        <a:t>900,000 t</a:t>
                      </a:r>
                      <a:endParaRPr lang="ru-RU" sz="2000"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Прямоугольник 6"/>
          <p:cNvSpPr/>
          <p:nvPr/>
        </p:nvSpPr>
        <p:spPr>
          <a:xfrm>
            <a:off x="683568" y="1772816"/>
            <a:ext cx="8208912" cy="461665"/>
          </a:xfrm>
          <a:prstGeom prst="rect">
            <a:avLst/>
          </a:prstGeom>
        </p:spPr>
        <p:txBody>
          <a:bodyPr wrap="square">
            <a:spAutoFit/>
          </a:bodyPr>
          <a:lstStyle/>
          <a:p>
            <a:r>
              <a:rPr lang="en-US" sz="2400" dirty="0"/>
              <a:t>Main investment projects in the LDP </a:t>
            </a:r>
            <a:r>
              <a:rPr lang="en-US" sz="2400" dirty="0" smtClean="0"/>
              <a:t>segment in </a:t>
            </a:r>
            <a:r>
              <a:rPr lang="en-US" sz="2400" dirty="0"/>
              <a:t>2005 to 2010</a:t>
            </a:r>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One large buyer</a:t>
            </a:r>
            <a:endParaRPr lang="ru-RU" dirty="0"/>
          </a:p>
        </p:txBody>
      </p:sp>
      <p:sp>
        <p:nvSpPr>
          <p:cNvPr id="3" name="Содержимое 2"/>
          <p:cNvSpPr>
            <a:spLocks noGrp="1"/>
          </p:cNvSpPr>
          <p:nvPr>
            <p:ph idx="1"/>
          </p:nvPr>
        </p:nvSpPr>
        <p:spPr>
          <a:xfrm>
            <a:off x="467544" y="1196752"/>
            <a:ext cx="8229600" cy="4525963"/>
          </a:xfrm>
        </p:spPr>
        <p:txBody>
          <a:bodyPr>
            <a:normAutofit lnSpcReduction="10000"/>
          </a:bodyPr>
          <a:lstStyle/>
          <a:p>
            <a:pPr>
              <a:buNone/>
            </a:pPr>
            <a:r>
              <a:rPr lang="en-GB" sz="2600" dirty="0"/>
              <a:t>	The procurement process is largely controlled by the OJSC </a:t>
            </a:r>
            <a:r>
              <a:rPr lang="en-GB" sz="2600" dirty="0" err="1"/>
              <a:t>Gazprom</a:t>
            </a:r>
            <a:r>
              <a:rPr lang="en-GB" sz="2600" dirty="0"/>
              <a:t> group (more than 50% of electric-welded LDPs sold in Russia)</a:t>
            </a:r>
          </a:p>
          <a:p>
            <a:pPr>
              <a:buNone/>
            </a:pPr>
            <a:endParaRPr lang="en-GB" sz="2400" dirty="0" smtClean="0"/>
          </a:p>
          <a:p>
            <a:r>
              <a:rPr lang="en-GB" sz="2600" dirty="0" smtClean="0"/>
              <a:t>The economic nature of collusion in any market should exclude the participation of the buyer given that any agreement goes against its best interests</a:t>
            </a:r>
          </a:p>
          <a:p>
            <a:endParaRPr lang="en-GB" sz="2600" dirty="0" smtClean="0"/>
          </a:p>
          <a:p>
            <a:r>
              <a:rPr lang="en-GB" sz="2600" dirty="0" smtClean="0"/>
              <a:t>The existence of a countervailing force creates obstacles to the qualification of the dominant positions of sellers in the market</a:t>
            </a:r>
            <a:endParaRPr lang="ru-RU"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High </a:t>
            </a:r>
            <a:r>
              <a:rPr lang="en-GB" dirty="0"/>
              <a:t>level of uncertainty</a:t>
            </a:r>
            <a:endParaRPr lang="ru-RU" dirty="0"/>
          </a:p>
        </p:txBody>
      </p:sp>
      <p:sp>
        <p:nvSpPr>
          <p:cNvPr id="3" name="Содержимое 2"/>
          <p:cNvSpPr>
            <a:spLocks noGrp="1"/>
          </p:cNvSpPr>
          <p:nvPr>
            <p:ph idx="1"/>
          </p:nvPr>
        </p:nvSpPr>
        <p:spPr/>
        <p:txBody>
          <a:bodyPr>
            <a:normAutofit/>
          </a:bodyPr>
          <a:lstStyle/>
          <a:p>
            <a:r>
              <a:rPr lang="en-GB" sz="2600" dirty="0"/>
              <a:t>The significant duration of the production cycle,</a:t>
            </a:r>
            <a:endParaRPr lang="ru-RU" sz="2600" dirty="0"/>
          </a:p>
          <a:p>
            <a:r>
              <a:rPr lang="en-GB" sz="2600" dirty="0"/>
              <a:t>The high cost of manufacturing products and significant switch</a:t>
            </a:r>
            <a:r>
              <a:rPr lang="en-US" sz="2600" dirty="0" err="1"/>
              <a:t>ing</a:t>
            </a:r>
            <a:r>
              <a:rPr lang="en-GB" sz="2600" dirty="0"/>
              <a:t> costs, </a:t>
            </a:r>
            <a:endParaRPr lang="ru-RU" sz="2600" dirty="0"/>
          </a:p>
          <a:p>
            <a:r>
              <a:rPr lang="en-GB" sz="2600" dirty="0"/>
              <a:t>The volatility in both the supply conditions for the materials required to produce LDPs and the demand from the major consumers.</a:t>
            </a:r>
            <a:endParaRPr lang="ru-RU" sz="2600" dirty="0"/>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Time </a:t>
            </a:r>
            <a:r>
              <a:rPr lang="en-GB" dirty="0"/>
              <a:t>specificity</a:t>
            </a:r>
            <a:endParaRPr lang="ru-RU" dirty="0"/>
          </a:p>
        </p:txBody>
      </p:sp>
      <p:sp>
        <p:nvSpPr>
          <p:cNvPr id="3" name="Содержимое 2"/>
          <p:cNvSpPr>
            <a:spLocks noGrp="1"/>
          </p:cNvSpPr>
          <p:nvPr>
            <p:ph idx="1"/>
          </p:nvPr>
        </p:nvSpPr>
        <p:spPr/>
        <p:txBody>
          <a:bodyPr>
            <a:normAutofit/>
          </a:bodyPr>
          <a:lstStyle/>
          <a:p>
            <a:endParaRPr lang="en-GB" sz="2600" dirty="0" smtClean="0"/>
          </a:p>
          <a:p>
            <a:r>
              <a:rPr lang="en-GB" sz="2600" dirty="0" smtClean="0"/>
              <a:t>Use </a:t>
            </a:r>
            <a:r>
              <a:rPr lang="en-GB" sz="2600" dirty="0"/>
              <a:t>of Tender Procedures</a:t>
            </a:r>
          </a:p>
          <a:p>
            <a:r>
              <a:rPr lang="en-GB" sz="2600" dirty="0"/>
              <a:t>Existence of infrastructure that allows to accumulate LDPs in significant quantities </a:t>
            </a:r>
            <a:endParaRPr lang="ru-RU"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323528" y="908720"/>
          <a:ext cx="8640959" cy="5327904"/>
        </p:xfrm>
        <a:graphic>
          <a:graphicData uri="http://schemas.openxmlformats.org/drawingml/2006/table">
            <a:tbl>
              <a:tblPr/>
              <a:tblGrid>
                <a:gridCol w="2043477"/>
                <a:gridCol w="1639659"/>
                <a:gridCol w="1793237"/>
                <a:gridCol w="1531251"/>
                <a:gridCol w="1633335"/>
              </a:tblGrid>
              <a:tr h="609600">
                <a:tc>
                  <a:txBody>
                    <a:bodyPr/>
                    <a:lstStyle/>
                    <a:p>
                      <a:pPr>
                        <a:lnSpc>
                          <a:spcPct val="115000"/>
                        </a:lnSpc>
                        <a:spcAft>
                          <a:spcPts val="0"/>
                        </a:spcAft>
                      </a:pPr>
                      <a:r>
                        <a:rPr lang="en-US" sz="1600" dirty="0">
                          <a:latin typeface="Times New Roman"/>
                          <a:ea typeface="Calibri"/>
                          <a:cs typeface="Times New Roman"/>
                        </a:rPr>
                        <a:t>LDP supplier</a:t>
                      </a:r>
                      <a:endParaRPr lang="ru-RU" sz="16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Project</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Date of tender or project announcement</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Contract award date</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Commencement date of supplies</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2800">
                <a:tc>
                  <a:txBody>
                    <a:bodyPr/>
                    <a:lstStyle/>
                    <a:p>
                      <a:pPr>
                        <a:lnSpc>
                          <a:spcPct val="115000"/>
                        </a:lnSpc>
                        <a:spcAft>
                          <a:spcPts val="0"/>
                        </a:spcAft>
                      </a:pPr>
                      <a:r>
                        <a:rPr lang="en-US" sz="1600">
                          <a:latin typeface="Times New Roman"/>
                          <a:ea typeface="Calibri"/>
                          <a:cs typeface="Times New Roman"/>
                        </a:rPr>
                        <a:t>OJSC Vyksunsky Metallurgichesky Zavod (Vyksa Steel Works)</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Nord Stream</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tender: November 2006</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November 2007</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May 2008</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a:lnSpc>
                          <a:spcPct val="115000"/>
                        </a:lnSpc>
                        <a:spcAft>
                          <a:spcPts val="0"/>
                        </a:spcAft>
                      </a:pPr>
                      <a:r>
                        <a:rPr lang="en-US" sz="1600">
                          <a:latin typeface="Times New Roman"/>
                          <a:ea typeface="Calibri"/>
                          <a:cs typeface="Times New Roman"/>
                        </a:rPr>
                        <a:t>Salzgitter Mannesmann International GmbH</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Taweelah to Fujairah Gas Pipeline</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tender: November 2007</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December 2007</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40% of supplies made in July 2008</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400">
                <a:tc>
                  <a:txBody>
                    <a:bodyPr/>
                    <a:lstStyle/>
                    <a:p>
                      <a:pPr>
                        <a:lnSpc>
                          <a:spcPct val="115000"/>
                        </a:lnSpc>
                        <a:spcAft>
                          <a:spcPts val="0"/>
                        </a:spcAft>
                      </a:pPr>
                      <a:r>
                        <a:rPr lang="en-US" sz="1600">
                          <a:latin typeface="Times New Roman"/>
                          <a:ea typeface="Calibri"/>
                          <a:cs typeface="Times New Roman"/>
                        </a:rPr>
                        <a:t>EUROPIPE GmbH</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Ichthys LNG Project</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tender: December 2010</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February 2012</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April 2012</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2800">
                <a:tc>
                  <a:txBody>
                    <a:bodyPr/>
                    <a:lstStyle/>
                    <a:p>
                      <a:pPr>
                        <a:lnSpc>
                          <a:spcPct val="115000"/>
                        </a:lnSpc>
                        <a:spcAft>
                          <a:spcPts val="0"/>
                        </a:spcAft>
                      </a:pPr>
                      <a:r>
                        <a:rPr lang="en-US" sz="1600">
                          <a:latin typeface="Times New Roman"/>
                          <a:ea typeface="Calibri"/>
                          <a:cs typeface="Times New Roman"/>
                        </a:rPr>
                        <a:t>Nippon Steel</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Australia Pacific LNG</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project: January 2010 </a:t>
                      </a:r>
                      <a:endParaRPr lang="ru-RU" sz="1600">
                        <a:latin typeface="Calibri"/>
                        <a:ea typeface="Calibri"/>
                        <a:cs typeface="Times New Roman"/>
                      </a:endParaRPr>
                    </a:p>
                    <a:p>
                      <a:pPr>
                        <a:lnSpc>
                          <a:spcPct val="115000"/>
                        </a:lnSpc>
                        <a:spcAft>
                          <a:spcPts val="0"/>
                        </a:spcAft>
                      </a:pPr>
                      <a:r>
                        <a:rPr lang="en-US" sz="1600">
                          <a:latin typeface="Times New Roman"/>
                          <a:ea typeface="Calibri"/>
                          <a:cs typeface="Times New Roman"/>
                        </a:rPr>
                        <a:t>decision: July 2011</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August 2011</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January 2012</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2800">
                <a:tc>
                  <a:txBody>
                    <a:bodyPr/>
                    <a:lstStyle/>
                    <a:p>
                      <a:pPr>
                        <a:lnSpc>
                          <a:spcPct val="115000"/>
                        </a:lnSpc>
                        <a:spcAft>
                          <a:spcPts val="0"/>
                        </a:spcAft>
                      </a:pPr>
                      <a:r>
                        <a:rPr lang="en-US" sz="1600" dirty="0">
                          <a:latin typeface="Times New Roman"/>
                          <a:ea typeface="Calibri"/>
                          <a:cs typeface="Times New Roman"/>
                        </a:rPr>
                        <a:t>Mitsui &amp; Co., LTD. Nippon Steel </a:t>
                      </a:r>
                      <a:endParaRPr lang="ru-RU" sz="16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Gas Pipeline in Mediterranean Sea</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project: January 2006 </a:t>
                      </a:r>
                      <a:endParaRPr lang="ru-RU" sz="1600">
                        <a:latin typeface="Calibri"/>
                        <a:ea typeface="Calibri"/>
                        <a:cs typeface="Times New Roman"/>
                      </a:endParaRPr>
                    </a:p>
                    <a:p>
                      <a:pPr>
                        <a:lnSpc>
                          <a:spcPct val="115000"/>
                        </a:lnSpc>
                        <a:spcAft>
                          <a:spcPts val="0"/>
                        </a:spcAft>
                      </a:pPr>
                      <a:r>
                        <a:rPr lang="en-US" sz="1600">
                          <a:latin typeface="Times New Roman"/>
                          <a:ea typeface="Calibri"/>
                          <a:cs typeface="Times New Roman"/>
                        </a:rPr>
                        <a:t>decision: December 2006</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February 2007</a:t>
                      </a:r>
                      <a:endParaRPr lang="ru-RU" sz="16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Times New Roman"/>
                          <a:ea typeface="Calibri"/>
                          <a:cs typeface="Times New Roman"/>
                        </a:rPr>
                        <a:t>October 2007</a:t>
                      </a:r>
                      <a:endParaRPr lang="ru-RU" sz="16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611560" y="260648"/>
            <a:ext cx="784887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LDP Delivery Terms for Diverse Projects</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549</Words>
  <Application>Microsoft Office PowerPoint</Application>
  <PresentationFormat>Экран (4:3)</PresentationFormat>
  <Paragraphs>139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XV International Research Conference “Public Sector Transition” St-Petersburg, 8-9, November, 2013       Collusion in Markets Characterized by One Large Buyer: Lessons Learned From an Antitrust Case in Russia</vt:lpstr>
      <vt:lpstr>Презентация PowerPoint</vt:lpstr>
      <vt:lpstr>Презентация PowerPoint</vt:lpstr>
      <vt:lpstr>Arguments of the Russian FAS</vt:lpstr>
      <vt:lpstr>Negative effect on public welfare  </vt:lpstr>
      <vt:lpstr>One large buyer</vt:lpstr>
      <vt:lpstr>High level of uncertainty</vt:lpstr>
      <vt:lpstr>Time specificity</vt:lpstr>
      <vt:lpstr>Презентация PowerPoint</vt:lpstr>
      <vt:lpstr>Contracting Timeline</vt:lpstr>
      <vt:lpstr>Презентация PowerPoint</vt:lpstr>
      <vt:lpstr>Timeline of Contracting with Credible Commitment</vt:lpstr>
      <vt:lpstr>The practical solution to the problem of credible commitments </vt:lpstr>
      <vt:lpstr>Презентация PowerPoint</vt:lpstr>
      <vt:lpstr>Презентация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svgolovanova</dc:creator>
  <cp:lastModifiedBy>Настя</cp:lastModifiedBy>
  <cp:revision>32</cp:revision>
  <dcterms:created xsi:type="dcterms:W3CDTF">2013-11-07T08:00:30Z</dcterms:created>
  <dcterms:modified xsi:type="dcterms:W3CDTF">2013-11-10T12:30:20Z</dcterms:modified>
</cp:coreProperties>
</file>