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3" r:id="rId7"/>
    <p:sldId id="266" r:id="rId8"/>
    <p:sldId id="260" r:id="rId9"/>
    <p:sldId id="261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29"/>
  </p:normalViewPr>
  <p:slideViewPr>
    <p:cSldViewPr snapToGrid="0" snapToObjects="1">
      <p:cViewPr varScale="1">
        <p:scale>
          <a:sx n="114" d="100"/>
          <a:sy n="114" d="100"/>
        </p:scale>
        <p:origin x="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CEBE86-D622-4D4B-A6A0-40098DC54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647619-DB5A-A247-8D2F-19C3F3009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875EA7-4CD8-784B-ADDF-B81B39920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2480-8E4F-DC47-B6BC-E25C15034B03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9A8014-E688-5244-9915-927EEB12C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CD1346-0771-2242-B0DE-FD5A282D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CEE3-5D23-0141-BCB4-0C868AEFB5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14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305FA1-CFE4-C848-94F7-325B5B60E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680F84E-5764-FF4D-87B1-BBEDB4838D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2C56FC-B3B0-524F-98A1-6A02FD735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2480-8E4F-DC47-B6BC-E25C15034B03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BFD982-3A15-B746-8342-258E0A2DA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79FDE5-6A31-8042-8B89-51AA58665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CEE3-5D23-0141-BCB4-0C868AEFB5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173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3E72F08-88FF-C64D-8DB0-E925CDC6AC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11FA305-A4E0-F447-AB80-20ED73C9F0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A9B078-E62F-5246-928F-54F00E89C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2480-8E4F-DC47-B6BC-E25C15034B03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FA15C7-1D2B-5B4C-82A0-F7D9DD041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B61BD2-A586-E14D-A813-959B49FDB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CEE3-5D23-0141-BCB4-0C868AEFB5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873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56FF6C-1FF1-7646-B2CA-8CDFC6617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2DB30D-CF64-B54F-8B51-08018354C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5FF4EA-77CA-9E4C-B6B7-F5AB1C46F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2480-8E4F-DC47-B6BC-E25C15034B03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859D87E-F3F8-914C-A31D-825C65FBE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574FC6-6F04-814D-962F-CE7DE2118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CEE3-5D23-0141-BCB4-0C868AEFB5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943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139D2E-D001-474B-B689-36DBA3600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765FD1-F06E-BA4F-80A0-14F691226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C18BC1-387E-124D-8BFC-95D4A8863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2480-8E4F-DC47-B6BC-E25C15034B03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7E2E64-422B-394A-8ECF-8FCF74A42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6D04DF-7955-3E41-97AA-9F19AD2BF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CEE3-5D23-0141-BCB4-0C868AEFB5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070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7B78AA-67ED-8C45-AC11-1EB37CFC8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EE9727-4ED5-2C4A-98A2-606307A9D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B7082C6-7AAB-684C-BD10-1753E9DFC4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1F1A8A2-D76B-D54C-A3CB-B1D967E8D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2480-8E4F-DC47-B6BC-E25C15034B03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779432D-D287-6747-813B-BC6E2EE5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00AA0B3-493D-754B-AF0E-B796E3C7E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CEE3-5D23-0141-BCB4-0C868AEFB5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520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9B6AD-252F-D44E-A0A6-BA73C86A4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34AABD-C0BB-214A-BDE8-218C07723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1803A46-68CA-2E4B-AF3D-248537352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2652747-E749-974E-9089-6E715AFF0F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E600123-0192-F941-9F1E-EF23D6D1F6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02D2A39-B5ED-7648-AD1A-E3EA4B5E4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2480-8E4F-DC47-B6BC-E25C15034B03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093D7E8-AAA3-354A-9F1B-3AAF6C8EF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A43AE9F-1772-274E-9E8F-8C5521592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CEE3-5D23-0141-BCB4-0C868AEFB5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934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106D8F-E0DF-6F4A-8019-C200186D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DC73A8-056E-B046-B2F1-458F3C3BF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2480-8E4F-DC47-B6BC-E25C15034B03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34800B4-0515-2545-8BC5-BA6FBB874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6947117-A8B9-7F43-999E-20FBD0BB8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CEE3-5D23-0141-BCB4-0C868AEFB5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61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F203850-9106-424D-9779-57C27C338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2480-8E4F-DC47-B6BC-E25C15034B03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E6EC506-C827-2248-A9CD-F19C03A1B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7C6B0A9-C9C4-3C45-89AB-116BA308B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CEE3-5D23-0141-BCB4-0C868AEFB5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68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870737-8976-0E42-A862-56EEAFCE9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6BD71E-F05E-C847-BE99-1EE94101D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60A2432-BA0A-7A45-906C-3533F8918C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D4C5481-B919-F547-9714-A47D9ABD4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2480-8E4F-DC47-B6BC-E25C15034B03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7B9F2FF-8140-F14E-A799-8C1884917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F961CD-78A0-A84C-B80F-0896244F9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CEE3-5D23-0141-BCB4-0C868AEFB5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451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E01A71-0C4E-9E4F-8199-B14D15D65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5E166D9-4A0D-F14E-A160-B0C7F643F9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5A15EE7-7F86-3944-AC34-557E01E5B4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EAE28EE-E710-7743-87F6-7CE42DA72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2480-8E4F-DC47-B6BC-E25C15034B03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9AECC9E-29F4-7648-92A0-8C7B881FA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363E1F-5261-5C42-9845-9C9A99702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CEE3-5D23-0141-BCB4-0C868AEFB5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394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C7B916-8D54-404E-B0FC-3231905C5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3C5879-7FF4-8F43-946E-D26699158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94E825-0B1A-854A-8B75-E411D5A722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02480-8E4F-DC47-B6BC-E25C15034B03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03D939-79B8-F54F-BFE9-7BFE2EE920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72A5D1-4474-0247-989B-48BA51545B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6CEE3-5D23-0141-BCB4-0C868AEFB5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63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aeshastitko@econ.msu.ru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B2FD60-11FD-034F-AD29-A0142D60A7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073" y="3367666"/>
            <a:ext cx="11017405" cy="2116061"/>
          </a:xfrm>
        </p:spPr>
        <p:txBody>
          <a:bodyPr>
            <a:noAutofit/>
          </a:bodyPr>
          <a:lstStyle/>
          <a:p>
            <a:br>
              <a:rPr lang="ru-RU" sz="4400" dirty="0"/>
            </a:br>
            <a:r>
              <a:rPr lang="ru-RU" sz="2400" dirty="0"/>
              <a:t>6 ноября 2020 года</a:t>
            </a:r>
            <a:br>
              <a:rPr lang="ru-RU" sz="2400" dirty="0"/>
            </a:br>
            <a:br>
              <a:rPr lang="ru-RU" sz="2400" dirty="0"/>
            </a:br>
            <a:br>
              <a:rPr lang="ru-RU" sz="4400" dirty="0"/>
            </a:br>
            <a:r>
              <a:rPr lang="ru-RU" sz="4400" b="1" dirty="0">
                <a:latin typeface="+mn-lt"/>
              </a:rPr>
              <a:t>Дизайн и практика применения нормы о коллективном доминировании: экономическое содержание и основания для реформирования</a:t>
            </a:r>
            <a:br>
              <a:rPr lang="ru-RU" sz="4400" dirty="0"/>
            </a:br>
            <a:r>
              <a:rPr lang="ru-RU" sz="4400" dirty="0"/>
              <a:t> </a:t>
            </a:r>
            <a:br>
              <a:rPr lang="ru-RU" sz="4400" dirty="0"/>
            </a:br>
            <a:endParaRPr lang="ru-RU" sz="4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9BD497B-3720-A744-A5D4-D8463F2399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2887" y="4549697"/>
            <a:ext cx="10415239" cy="1471961"/>
          </a:xfrm>
        </p:spPr>
        <p:txBody>
          <a:bodyPr>
            <a:normAutofit fontScale="92500"/>
          </a:bodyPr>
          <a:lstStyle/>
          <a:p>
            <a:r>
              <a:rPr lang="ru-RU" dirty="0" err="1"/>
              <a:t>А.Е.Шаститко</a:t>
            </a:r>
            <a:endParaRPr lang="ru-RU" dirty="0"/>
          </a:p>
          <a:p>
            <a:r>
              <a:rPr lang="ru-RU" dirty="0"/>
              <a:t>Заведующий кафедрой конкурентной и промышленной политики экономического факультета МГУ имени </a:t>
            </a:r>
            <a:r>
              <a:rPr lang="ru-RU" dirty="0" err="1"/>
              <a:t>М.В.Ломоносова</a:t>
            </a:r>
            <a:r>
              <a:rPr lang="ru-RU" dirty="0"/>
              <a:t>, директор Центра исследований конкуренции и экономического регулирования РАНХ и ГС при Президенте РФ</a:t>
            </a:r>
          </a:p>
        </p:txBody>
      </p:sp>
    </p:spTree>
    <p:extLst>
      <p:ext uri="{BB962C8B-B14F-4D97-AF65-F5344CB8AC3E}">
        <p14:creationId xmlns:p14="http://schemas.microsoft.com/office/powerpoint/2010/main" val="3747057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2E026661-B8D9-1B4D-A1DE-E903DD196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2074"/>
            <a:ext cx="10515600" cy="1325563"/>
          </a:xfrm>
        </p:spPr>
        <p:txBody>
          <a:bodyPr/>
          <a:lstStyle/>
          <a:p>
            <a:pPr algn="ctr"/>
            <a:r>
              <a:rPr lang="ru-RU" b="1" dirty="0"/>
              <a:t>Спасибо за внимание!</a:t>
            </a:r>
            <a:br>
              <a:rPr lang="ru-RU" b="1" dirty="0"/>
            </a:br>
            <a:r>
              <a:rPr lang="en-US" b="1" dirty="0">
                <a:hlinkClick r:id="rId2"/>
              </a:rPr>
              <a:t>aeshastitko@econ.msu.ru</a:t>
            </a:r>
            <a:r>
              <a:rPr lang="en-US" b="1" dirty="0"/>
              <a:t> </a:t>
            </a:r>
            <a:endParaRPr lang="ru-RU" b="1" dirty="0">
              <a:latin typeface="+mn-lt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0EF5062-9ABD-9249-8EEE-E427E2AF3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882" y="1338145"/>
            <a:ext cx="3494298" cy="535258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0CE54C9-BBE6-4C40-AB86-05C072B3E7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60078" y="1204886"/>
            <a:ext cx="3722029" cy="557505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BA3E2FF-18D1-4F47-8CDB-571F57CE16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6953" y="1282943"/>
            <a:ext cx="4174288" cy="5575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595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636B07-8CEA-A345-8B22-9FE57A287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083" y="-25162"/>
            <a:ext cx="11052717" cy="839201"/>
          </a:xfrm>
        </p:spPr>
        <p:txBody>
          <a:bodyPr/>
          <a:lstStyle/>
          <a:p>
            <a:pPr algn="ctr"/>
            <a:r>
              <a:rPr lang="ru-RU" b="1" dirty="0">
                <a:latin typeface="+mn-lt"/>
                <a:cs typeface="Times New Roman" panose="02020603050405020304" pitchFamily="18" charset="0"/>
              </a:rPr>
              <a:t>Мотивация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39251F-0933-6344-94FB-130781D6C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269" y="814040"/>
            <a:ext cx="11452302" cy="5698272"/>
          </a:xfrm>
        </p:spPr>
        <p:txBody>
          <a:bodyPr/>
          <a:lstStyle/>
          <a:p>
            <a:r>
              <a:rPr lang="ru-RU" dirty="0">
                <a:cs typeface="Times New Roman" panose="02020603050405020304" pitchFamily="18" charset="0"/>
              </a:rPr>
              <a:t>Норма о коллективном доминировании – одна из самых сложных в российском антимонопольном законодательстве</a:t>
            </a:r>
          </a:p>
          <a:p>
            <a:r>
              <a:rPr lang="ru-RU" dirty="0">
                <a:cs typeface="Times New Roman" panose="02020603050405020304" pitchFamily="18" charset="0"/>
              </a:rPr>
              <a:t>В законодательстве с 2006 года, применяется с 2008 года (дела против нефтяных компаний)</a:t>
            </a:r>
          </a:p>
          <a:p>
            <a:r>
              <a:rPr lang="ru-RU" dirty="0">
                <a:cs typeface="Times New Roman" panose="02020603050405020304" pitchFamily="18" charset="0"/>
              </a:rPr>
              <a:t>Практика применения сильно отличается от тех правопорядков, где норма о КД есть в антимонопольном законодательстве</a:t>
            </a:r>
          </a:p>
          <a:p>
            <a:r>
              <a:rPr lang="ru-RU" b="1" i="1" dirty="0">
                <a:cs typeface="Times New Roman" panose="02020603050405020304" pitchFamily="18" charset="0"/>
              </a:rPr>
              <a:t>Не является ли применение нормы о КД в России аналогом ситуации, когда лекарство оказывается опаснее самой болезни? И, если это так, то как снизить риски побочных эффектов?</a:t>
            </a:r>
          </a:p>
          <a:p>
            <a:endParaRPr lang="ru-RU" b="1" i="1" dirty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b="1" i="1" dirty="0">
                <a:cs typeface="Times New Roman" panose="02020603050405020304" pitchFamily="18" charset="0"/>
              </a:rPr>
              <a:t>Экономическая теория имеет значение для результативности антимонопольной политики!</a:t>
            </a:r>
          </a:p>
          <a:p>
            <a:endParaRPr lang="ru-RU" b="1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149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0394B5-913B-CF40-86B3-8C047296D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+mn-lt"/>
                <a:cs typeface="Times New Roman" panose="02020603050405020304" pitchFamily="18" charset="0"/>
              </a:rPr>
              <a:t>Олигополия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8C0D9C-5F4F-8046-AFE2-734CFCCF0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15" y="1561171"/>
            <a:ext cx="10762785" cy="461579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3200" dirty="0"/>
              <a:t>Многие товарные рынки обладают свойствами олигополистических</a:t>
            </a:r>
          </a:p>
          <a:p>
            <a:pPr algn="just"/>
            <a:r>
              <a:rPr lang="ru-RU" sz="3200" dirty="0"/>
              <a:t>Микроэкономика, теория организации рынков</a:t>
            </a:r>
          </a:p>
          <a:p>
            <a:pPr algn="just"/>
            <a:r>
              <a:rPr lang="ru-RU" sz="3200" dirty="0"/>
              <a:t>В экономической науке не существует единой модели олигополии, но есть некоторые общие признаки, в числе которых – небольшое количество продавцов, барьеры входа</a:t>
            </a:r>
          </a:p>
          <a:p>
            <a:pPr algn="just"/>
            <a:r>
              <a:rPr lang="ru-RU" sz="3200" dirty="0"/>
              <a:t>Существует несколько семейств моделей олигополии, но некоторые базовые свойства видны и из простых моделей…</a:t>
            </a:r>
          </a:p>
          <a:p>
            <a:pPr algn="just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69718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30B19348-779A-1041-8557-05D65BAE7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51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+mn-lt"/>
              </a:rPr>
              <a:t>Стратегическое взаимодействие в условиях олигополии</a:t>
            </a: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DF70817B-C313-2847-851E-0FCBCDFA4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351435"/>
              </p:ext>
            </p:extLst>
          </p:nvPr>
        </p:nvGraphicFramePr>
        <p:xfrm>
          <a:off x="122664" y="1271789"/>
          <a:ext cx="11708782" cy="24010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7762">
                  <a:extLst>
                    <a:ext uri="{9D8B030D-6E8A-4147-A177-3AD203B41FA5}">
                      <a16:colId xmlns:a16="http://schemas.microsoft.com/office/drawing/2014/main" val="4237663074"/>
                    </a:ext>
                  </a:extLst>
                </a:gridCol>
                <a:gridCol w="2457747">
                  <a:extLst>
                    <a:ext uri="{9D8B030D-6E8A-4147-A177-3AD203B41FA5}">
                      <a16:colId xmlns:a16="http://schemas.microsoft.com/office/drawing/2014/main" val="2526746041"/>
                    </a:ext>
                  </a:extLst>
                </a:gridCol>
                <a:gridCol w="3550552">
                  <a:extLst>
                    <a:ext uri="{9D8B030D-6E8A-4147-A177-3AD203B41FA5}">
                      <a16:colId xmlns:a16="http://schemas.microsoft.com/office/drawing/2014/main" val="586115716"/>
                    </a:ext>
                  </a:extLst>
                </a:gridCol>
                <a:gridCol w="3952721">
                  <a:extLst>
                    <a:ext uri="{9D8B030D-6E8A-4147-A177-3AD203B41FA5}">
                      <a16:colId xmlns:a16="http://schemas.microsoft.com/office/drawing/2014/main" val="529964598"/>
                    </a:ext>
                  </a:extLst>
                </a:gridCol>
              </a:tblGrid>
              <a:tr h="5565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                 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Компания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B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10087"/>
                  </a:ext>
                </a:extLst>
              </a:tr>
              <a:tr h="5565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Кооперативно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Некооперативно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1777788"/>
                  </a:ext>
                </a:extLst>
              </a:tr>
              <a:tr h="5565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Компания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Кооперативно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A1; B1</a:t>
                      </a:r>
                      <a:r>
                        <a:rPr lang="ru-RU" sz="2400" dirty="0">
                          <a:effectLst/>
                        </a:rPr>
                        <a:t> (Парето-оптимум)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A2(min); B2(max)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7228448"/>
                  </a:ext>
                </a:extLst>
              </a:tr>
              <a:tr h="5565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А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Некооперативно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A3</a:t>
                      </a:r>
                      <a:r>
                        <a:rPr lang="ru-RU" sz="2400" dirty="0">
                          <a:effectLst/>
                        </a:rPr>
                        <a:t>(</a:t>
                      </a:r>
                      <a:r>
                        <a:rPr lang="en-US" sz="2400" dirty="0">
                          <a:effectLst/>
                        </a:rPr>
                        <a:t>max); B3(min)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A4; B4</a:t>
                      </a:r>
                      <a:r>
                        <a:rPr lang="ru-RU" sz="2400" dirty="0">
                          <a:effectLst/>
                        </a:rPr>
                        <a:t> (Равновесие по </a:t>
                      </a:r>
                      <a:r>
                        <a:rPr lang="ru-RU" sz="2400" dirty="0" err="1">
                          <a:effectLst/>
                        </a:rPr>
                        <a:t>Нэшу</a:t>
                      </a:r>
                      <a:r>
                        <a:rPr lang="ru-RU" sz="2400" dirty="0">
                          <a:effectLst/>
                        </a:rPr>
                        <a:t>)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8361460"/>
                  </a:ext>
                </a:extLst>
              </a:tr>
            </a:tbl>
          </a:graphicData>
        </a:graphic>
      </p:graphicFrame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422C3B2C-ED99-CE4D-8EBF-2D9B3C9D66D0}"/>
              </a:ext>
            </a:extLst>
          </p:cNvPr>
          <p:cNvSpPr/>
          <p:nvPr/>
        </p:nvSpPr>
        <p:spPr>
          <a:xfrm>
            <a:off x="122664" y="4047896"/>
            <a:ext cx="120693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3200" dirty="0">
                <a:ea typeface="Calibri" panose="020F0502020204030204" pitchFamily="34" charset="0"/>
                <a:cs typeface="Times New Roman" panose="02020603050405020304" pitchFamily="18" charset="0"/>
              </a:rPr>
              <a:t>Соотношения выигрышей каждого из участников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A3&gt;A1&gt;A4&gt;A2</a:t>
            </a:r>
            <a:endParaRPr lang="ru-RU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B2&gt;B1&gt;B4&gt;B3</a:t>
            </a:r>
            <a:endParaRPr lang="ru-RU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3200" dirty="0">
                <a:ea typeface="Calibri" panose="020F0502020204030204" pitchFamily="34" charset="0"/>
                <a:cs typeface="Times New Roman" panose="02020603050405020304" pitchFamily="18" charset="0"/>
              </a:rPr>
              <a:t>Однопериодные игры – многопериодные – бесконечные</a:t>
            </a:r>
          </a:p>
          <a:p>
            <a:pPr algn="just">
              <a:spcAft>
                <a:spcPts val="0"/>
              </a:spcAft>
            </a:pPr>
            <a:r>
              <a:rPr lang="ru-RU" sz="3200" dirty="0">
                <a:ea typeface="Calibri" panose="020F0502020204030204" pitchFamily="34" charset="0"/>
                <a:cs typeface="Times New Roman" panose="02020603050405020304" pitchFamily="18" charset="0"/>
              </a:rPr>
              <a:t>Эволюционно стабильные стратегии?</a:t>
            </a:r>
          </a:p>
        </p:txBody>
      </p:sp>
    </p:spTree>
    <p:extLst>
      <p:ext uri="{BB962C8B-B14F-4D97-AF65-F5344CB8AC3E}">
        <p14:creationId xmlns:p14="http://schemas.microsoft.com/office/powerpoint/2010/main" val="2053428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57204A49-6ABC-E34E-A814-E6B576602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175" y="-36318"/>
            <a:ext cx="11864897" cy="1325563"/>
          </a:xfrm>
        </p:spPr>
        <p:txBody>
          <a:bodyPr/>
          <a:lstStyle/>
          <a:p>
            <a:pPr algn="ctr"/>
            <a:r>
              <a:rPr lang="ru-RU" b="1" dirty="0">
                <a:latin typeface="+mn-lt"/>
              </a:rPr>
              <a:t>Олигополия и коллективное доминирование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CDF9738-8A35-4B42-B7C4-0B3AA0780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175" y="1167700"/>
            <a:ext cx="11723650" cy="4351338"/>
          </a:xfrm>
        </p:spPr>
        <p:txBody>
          <a:bodyPr>
            <a:noAutofit/>
          </a:bodyPr>
          <a:lstStyle/>
          <a:p>
            <a:r>
              <a:rPr lang="ru-RU" sz="3200" dirty="0"/>
              <a:t>В нормах конкурентного права нет норм, которые бы соответствовали в полной мере описанию ситуаций олигополии</a:t>
            </a:r>
          </a:p>
          <a:p>
            <a:r>
              <a:rPr lang="ru-RU" sz="3200" dirty="0"/>
              <a:t>В наибольшей степени близким аналогом для описания ситуации олигополии является норма о коллективном доминировании (в российском антимонопольном законодательстве – часть 3 статьи 5 закона «О защите конкуренции»)</a:t>
            </a:r>
          </a:p>
          <a:p>
            <a:r>
              <a:rPr lang="ru-RU" sz="3200" dirty="0"/>
              <a:t>НО: </a:t>
            </a:r>
            <a:r>
              <a:rPr lang="ru-RU" sz="3200" i="1" dirty="0"/>
              <a:t>коллективное доминирование – в терминах условий на рынке, а модели олигополии включают не только определение условий, но и результаты поведения в терминах условий равновесия (главный источник разнообразия)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7615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D6E403A-4996-324A-B171-EEA6CD3AE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443182"/>
            <a:ext cx="1195410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+mn-lt"/>
              </a:rPr>
              <a:t>Для сравнения</a:t>
            </a:r>
            <a:r>
              <a:rPr lang="en-US" b="1" dirty="0">
                <a:latin typeface="+mn-lt"/>
              </a:rPr>
              <a:t>: </a:t>
            </a:r>
            <a:r>
              <a:rPr lang="ru-RU" b="1" dirty="0">
                <a:latin typeface="+mn-lt"/>
              </a:rPr>
              <a:t>картель (А), дуополия по </a:t>
            </a:r>
            <a:r>
              <a:rPr lang="ru-RU" b="1" dirty="0" err="1">
                <a:latin typeface="+mn-lt"/>
              </a:rPr>
              <a:t>Курно</a:t>
            </a:r>
            <a:r>
              <a:rPr lang="ru-RU" b="1" dirty="0">
                <a:latin typeface="+mn-lt"/>
              </a:rPr>
              <a:t> (</a:t>
            </a:r>
            <a:r>
              <a:rPr lang="en-US" b="1" dirty="0">
                <a:latin typeface="+mn-lt"/>
              </a:rPr>
              <a:t>B</a:t>
            </a:r>
            <a:r>
              <a:rPr lang="ru-RU" b="1" dirty="0">
                <a:latin typeface="+mn-lt"/>
              </a:rPr>
              <a:t>), лидерство по </a:t>
            </a:r>
            <a:r>
              <a:rPr lang="ru-RU" b="1" dirty="0" err="1">
                <a:latin typeface="+mn-lt"/>
              </a:rPr>
              <a:t>Штаккельбергу</a:t>
            </a:r>
            <a:r>
              <a:rPr lang="ru-RU" b="1" dirty="0">
                <a:latin typeface="+mn-lt"/>
              </a:rPr>
              <a:t> (С), конкуренция по </a:t>
            </a:r>
            <a:r>
              <a:rPr lang="ru-RU" b="1" dirty="0" err="1">
                <a:latin typeface="+mn-lt"/>
              </a:rPr>
              <a:t>Бетрану</a:t>
            </a:r>
            <a:r>
              <a:rPr lang="ru-RU" b="1" dirty="0">
                <a:latin typeface="+mn-lt"/>
              </a:rPr>
              <a:t> (</a:t>
            </a:r>
            <a:r>
              <a:rPr lang="en-US" b="1" dirty="0">
                <a:latin typeface="+mn-lt"/>
              </a:rPr>
              <a:t>D</a:t>
            </a:r>
            <a:r>
              <a:rPr lang="ru-RU" b="1" dirty="0">
                <a:latin typeface="+mn-lt"/>
              </a:rPr>
              <a:t>) </a:t>
            </a:r>
            <a:br>
              <a:rPr lang="ru-RU" b="1" dirty="0">
                <a:latin typeface="+mn-lt"/>
              </a:rPr>
            </a:br>
            <a:r>
              <a:rPr lang="ru-RU" b="1" dirty="0">
                <a:latin typeface="+mn-lt"/>
              </a:rPr>
              <a:t>Условия спроса и производства идентичны!</a:t>
            </a:r>
            <a:endParaRPr lang="ru-RU" b="1" baseline="-25000" dirty="0">
              <a:latin typeface="+mn-lt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B8C754F7-4E13-FF41-A9D6-35F66D7A42A4}"/>
              </a:ext>
            </a:extLst>
          </p:cNvPr>
          <p:cNvCxnSpPr/>
          <p:nvPr/>
        </p:nvCxnSpPr>
        <p:spPr>
          <a:xfrm>
            <a:off x="2137317" y="2326888"/>
            <a:ext cx="0" cy="323385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9A185726-F9B5-2A42-B1C6-39FF94DC3F32}"/>
              </a:ext>
            </a:extLst>
          </p:cNvPr>
          <p:cNvCxnSpPr>
            <a:cxnSpLocks/>
          </p:cNvCxnSpPr>
          <p:nvPr/>
        </p:nvCxnSpPr>
        <p:spPr>
          <a:xfrm flipH="1">
            <a:off x="2126166" y="5560741"/>
            <a:ext cx="5144429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AA28EB8C-9A44-E540-A025-808DD306A16F}"/>
              </a:ext>
            </a:extLst>
          </p:cNvPr>
          <p:cNvCxnSpPr>
            <a:cxnSpLocks/>
          </p:cNvCxnSpPr>
          <p:nvPr/>
        </p:nvCxnSpPr>
        <p:spPr>
          <a:xfrm>
            <a:off x="2137317" y="4304371"/>
            <a:ext cx="459802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A757522A-8C08-D54A-81E9-9EFF28550A6A}"/>
              </a:ext>
            </a:extLst>
          </p:cNvPr>
          <p:cNvCxnSpPr/>
          <p:nvPr/>
        </p:nvCxnSpPr>
        <p:spPr>
          <a:xfrm>
            <a:off x="2137317" y="2575932"/>
            <a:ext cx="4865649" cy="249787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7B3FCEAD-F989-124D-BA84-3E9368B30543}"/>
              </a:ext>
            </a:extLst>
          </p:cNvPr>
          <p:cNvCxnSpPr/>
          <p:nvPr/>
        </p:nvCxnSpPr>
        <p:spPr>
          <a:xfrm>
            <a:off x="2137317" y="2575932"/>
            <a:ext cx="2590800" cy="269859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3A43BDC7-7CE4-654D-BBD1-7F2D2CAA71BD}"/>
              </a:ext>
            </a:extLst>
          </p:cNvPr>
          <p:cNvCxnSpPr/>
          <p:nvPr/>
        </p:nvCxnSpPr>
        <p:spPr>
          <a:xfrm>
            <a:off x="3791412" y="3429000"/>
            <a:ext cx="0" cy="2131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621B83B4-C27C-D34D-BD8E-7D251EB234BF}"/>
              </a:ext>
            </a:extLst>
          </p:cNvPr>
          <p:cNvCxnSpPr>
            <a:cxnSpLocks/>
          </p:cNvCxnSpPr>
          <p:nvPr/>
        </p:nvCxnSpPr>
        <p:spPr>
          <a:xfrm>
            <a:off x="5504982" y="4304371"/>
            <a:ext cx="0" cy="1263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46D6BC4A-3611-604D-B229-86E207279940}"/>
              </a:ext>
            </a:extLst>
          </p:cNvPr>
          <p:cNvCxnSpPr/>
          <p:nvPr/>
        </p:nvCxnSpPr>
        <p:spPr>
          <a:xfrm>
            <a:off x="4572000" y="3847171"/>
            <a:ext cx="0" cy="1713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40AFDA69-2D98-B74F-AE4D-7C943C3001FC}"/>
              </a:ext>
            </a:extLst>
          </p:cNvPr>
          <p:cNvCxnSpPr/>
          <p:nvPr/>
        </p:nvCxnSpPr>
        <p:spPr>
          <a:xfrm>
            <a:off x="4270917" y="3679902"/>
            <a:ext cx="0" cy="1880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038017A7-804F-6E42-8640-65901B6B5911}"/>
              </a:ext>
            </a:extLst>
          </p:cNvPr>
          <p:cNvCxnSpPr/>
          <p:nvPr/>
        </p:nvCxnSpPr>
        <p:spPr>
          <a:xfrm flipH="1">
            <a:off x="2137317" y="3429000"/>
            <a:ext cx="1654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C315A00B-F574-6F44-A89A-D3814C50996E}"/>
              </a:ext>
            </a:extLst>
          </p:cNvPr>
          <p:cNvCxnSpPr>
            <a:cxnSpLocks/>
          </p:cNvCxnSpPr>
          <p:nvPr/>
        </p:nvCxnSpPr>
        <p:spPr>
          <a:xfrm flipH="1">
            <a:off x="2137317" y="3692910"/>
            <a:ext cx="21336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B4C5C3DF-6DA4-8142-B949-5A510C43D0DD}"/>
              </a:ext>
            </a:extLst>
          </p:cNvPr>
          <p:cNvCxnSpPr>
            <a:cxnSpLocks/>
          </p:cNvCxnSpPr>
          <p:nvPr/>
        </p:nvCxnSpPr>
        <p:spPr>
          <a:xfrm flipH="1">
            <a:off x="2126166" y="3847171"/>
            <a:ext cx="24458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E766C68C-AF30-9440-A0A2-FE5C9459015E}"/>
              </a:ext>
            </a:extLst>
          </p:cNvPr>
          <p:cNvSpPr/>
          <p:nvPr/>
        </p:nvSpPr>
        <p:spPr>
          <a:xfrm>
            <a:off x="1581413" y="3110522"/>
            <a:ext cx="442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</a:t>
            </a:r>
            <a:r>
              <a:rPr lang="en-US" b="1" baseline="-25000" dirty="0"/>
              <a:t>M</a:t>
            </a:r>
            <a:endParaRPr lang="ru-RU" dirty="0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782FA9BA-8EBA-194C-B6A4-A014CBEB64CC}"/>
              </a:ext>
            </a:extLst>
          </p:cNvPr>
          <p:cNvSpPr/>
          <p:nvPr/>
        </p:nvSpPr>
        <p:spPr>
          <a:xfrm>
            <a:off x="1600001" y="3430187"/>
            <a:ext cx="511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</a:t>
            </a:r>
            <a:r>
              <a:rPr lang="en-US" b="1" baseline="-25000" dirty="0"/>
              <a:t>DQ</a:t>
            </a:r>
            <a:endParaRPr lang="ru-RU" dirty="0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C1521942-424E-7B40-9A8F-F5D135831772}"/>
              </a:ext>
            </a:extLst>
          </p:cNvPr>
          <p:cNvSpPr/>
          <p:nvPr/>
        </p:nvSpPr>
        <p:spPr>
          <a:xfrm>
            <a:off x="1644605" y="3753571"/>
            <a:ext cx="38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</a:t>
            </a:r>
            <a:r>
              <a:rPr lang="en-US" b="1" baseline="-25000" dirty="0"/>
              <a:t>S</a:t>
            </a:r>
            <a:endParaRPr lang="ru-RU" dirty="0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37AF8AC1-E7D9-304A-8AC9-FBE6670844BC}"/>
              </a:ext>
            </a:extLst>
          </p:cNvPr>
          <p:cNvSpPr/>
          <p:nvPr/>
        </p:nvSpPr>
        <p:spPr>
          <a:xfrm>
            <a:off x="997838" y="4132716"/>
            <a:ext cx="1203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MC=AC=P</a:t>
            </a:r>
            <a:r>
              <a:rPr lang="en-US" b="1" baseline="-25000" dirty="0"/>
              <a:t>C</a:t>
            </a:r>
            <a:endParaRPr lang="ru-RU" dirty="0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32E7EAE8-9E3A-C445-9E87-EEAD5D702399}"/>
              </a:ext>
            </a:extLst>
          </p:cNvPr>
          <p:cNvSpPr/>
          <p:nvPr/>
        </p:nvSpPr>
        <p:spPr>
          <a:xfrm>
            <a:off x="1678058" y="2114351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</a:t>
            </a:r>
            <a:endParaRPr lang="ru-RU" dirty="0"/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6AC9FB5C-877F-C94A-8C0E-7A8F3B4FABD8}"/>
              </a:ext>
            </a:extLst>
          </p:cNvPr>
          <p:cNvSpPr/>
          <p:nvPr/>
        </p:nvSpPr>
        <p:spPr>
          <a:xfrm>
            <a:off x="3559844" y="5641843"/>
            <a:ext cx="478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Q</a:t>
            </a:r>
            <a:r>
              <a:rPr lang="en-US" b="1" baseline="-25000" dirty="0"/>
              <a:t>M</a:t>
            </a:r>
            <a:endParaRPr lang="ru-RU" dirty="0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00DAF83A-30EC-E242-8BD1-1920C647A859}"/>
              </a:ext>
            </a:extLst>
          </p:cNvPr>
          <p:cNvSpPr/>
          <p:nvPr/>
        </p:nvSpPr>
        <p:spPr>
          <a:xfrm>
            <a:off x="3991022" y="5638129"/>
            <a:ext cx="546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Q</a:t>
            </a:r>
            <a:r>
              <a:rPr lang="en-US" b="1" baseline="-25000" dirty="0"/>
              <a:t>DQ</a:t>
            </a:r>
            <a:endParaRPr lang="ru-RU" dirty="0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FDC51B41-709C-DD4C-BE4D-FA19871ED809}"/>
              </a:ext>
            </a:extLst>
          </p:cNvPr>
          <p:cNvSpPr/>
          <p:nvPr/>
        </p:nvSpPr>
        <p:spPr>
          <a:xfrm>
            <a:off x="4370167" y="5660431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Q</a:t>
            </a:r>
            <a:r>
              <a:rPr lang="en-US" b="1" baseline="-25000" dirty="0"/>
              <a:t>S</a:t>
            </a:r>
            <a:endParaRPr lang="ru-RU" dirty="0"/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DF5530CA-C28B-BB4C-9D69-9CB16707DCF1}"/>
              </a:ext>
            </a:extLst>
          </p:cNvPr>
          <p:cNvSpPr/>
          <p:nvPr/>
        </p:nvSpPr>
        <p:spPr>
          <a:xfrm>
            <a:off x="7031588" y="5656714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Q</a:t>
            </a:r>
            <a:endParaRPr lang="ru-RU" dirty="0"/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F7D732E9-E6A3-0443-8F99-46191A79C344}"/>
              </a:ext>
            </a:extLst>
          </p:cNvPr>
          <p:cNvSpPr/>
          <p:nvPr/>
        </p:nvSpPr>
        <p:spPr>
          <a:xfrm>
            <a:off x="5299432" y="5664153"/>
            <a:ext cx="425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Q</a:t>
            </a:r>
            <a:r>
              <a:rPr lang="en-US" b="1" baseline="-25000" dirty="0"/>
              <a:t>C</a:t>
            </a:r>
            <a:endParaRPr lang="ru-RU" dirty="0"/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AFAF6E0D-8A90-4443-B07E-9EE11BDACB1E}"/>
              </a:ext>
            </a:extLst>
          </p:cNvPr>
          <p:cNvSpPr/>
          <p:nvPr/>
        </p:nvSpPr>
        <p:spPr>
          <a:xfrm>
            <a:off x="4790194" y="5021096"/>
            <a:ext cx="5164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MR</a:t>
            </a:r>
            <a:endParaRPr lang="ru-RU" dirty="0"/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14A01B94-140E-BB4F-ACCC-ED0C307722A5}"/>
              </a:ext>
            </a:extLst>
          </p:cNvPr>
          <p:cNvSpPr/>
          <p:nvPr/>
        </p:nvSpPr>
        <p:spPr>
          <a:xfrm>
            <a:off x="7016720" y="5017382"/>
            <a:ext cx="999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AR=P(Q)</a:t>
            </a:r>
            <a:endParaRPr lang="ru-RU" dirty="0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A2FFD1E4-64F3-644D-AA7C-8F64269477E2}"/>
              </a:ext>
            </a:extLst>
          </p:cNvPr>
          <p:cNvSpPr/>
          <p:nvPr/>
        </p:nvSpPr>
        <p:spPr>
          <a:xfrm>
            <a:off x="3785635" y="3196016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А</a:t>
            </a:r>
            <a:endParaRPr lang="ru-RU" dirty="0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F95192B9-B8B1-5C45-B6BF-6A6B6E2DFC3E}"/>
              </a:ext>
            </a:extLst>
          </p:cNvPr>
          <p:cNvSpPr/>
          <p:nvPr/>
        </p:nvSpPr>
        <p:spPr>
          <a:xfrm>
            <a:off x="4194511" y="3348416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B</a:t>
            </a:r>
            <a:endParaRPr lang="ru-RU" dirty="0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34BC4F48-1A1B-1145-BBBC-06D14A75E1D1}"/>
              </a:ext>
            </a:extLst>
          </p:cNvPr>
          <p:cNvSpPr/>
          <p:nvPr/>
        </p:nvSpPr>
        <p:spPr>
          <a:xfrm>
            <a:off x="4536478" y="350081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</a:t>
            </a:r>
            <a:endParaRPr lang="ru-RU" dirty="0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FBF25A74-819B-5B45-A248-64AC2616835D}"/>
              </a:ext>
            </a:extLst>
          </p:cNvPr>
          <p:cNvSpPr/>
          <p:nvPr/>
        </p:nvSpPr>
        <p:spPr>
          <a:xfrm>
            <a:off x="5391401" y="3965444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6701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8A40DBB-8EBD-E740-A3B7-2515E11E4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+mn-lt"/>
                <a:cs typeface="Times New Roman" panose="02020603050405020304" pitchFamily="18" charset="0"/>
              </a:rPr>
              <a:t>Источники противоречий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C682417-313E-D74E-A98A-6BA66C753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Определение доминирования на рынке (часть 1 статьи 5 закона «О защите конкуренции») – общее или только отдельного </a:t>
            </a:r>
            <a:r>
              <a:rPr lang="ru-RU" sz="3200" dirty="0" err="1"/>
              <a:t>хозсубъекта</a:t>
            </a:r>
            <a:r>
              <a:rPr lang="ru-RU" sz="3200" dirty="0"/>
              <a:t>?</a:t>
            </a:r>
          </a:p>
          <a:p>
            <a:r>
              <a:rPr lang="ru-RU" sz="3200" b="1" dirty="0"/>
              <a:t>Отрыв условий от поведения </a:t>
            </a:r>
            <a:r>
              <a:rPr lang="ru-RU" sz="3200" dirty="0"/>
              <a:t>(формула: </a:t>
            </a:r>
            <a:r>
              <a:rPr lang="ru-RU" sz="3200" dirty="0" err="1"/>
              <a:t>хозсубъект</a:t>
            </a:r>
            <a:r>
              <a:rPr lang="ru-RU" sz="3200" dirty="0"/>
              <a:t> доминирует в составе коллективно доминирующих субъектов, но для оценки поведения оказывается, что важен факт доминирования, а в какой составе - неважно).</a:t>
            </a:r>
          </a:p>
          <a:p>
            <a:pPr marL="0" indent="0" algn="ctr">
              <a:buNone/>
            </a:pPr>
            <a:r>
              <a:rPr lang="ru-RU" sz="3200" b="1" dirty="0"/>
              <a:t>Различение условий и поведения не значит отсутствия связей!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86761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39F1DA-61CD-9348-8A36-8A472C841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225" y="86343"/>
            <a:ext cx="11063868" cy="1325563"/>
          </a:xfrm>
        </p:spPr>
        <p:txBody>
          <a:bodyPr/>
          <a:lstStyle/>
          <a:p>
            <a:pPr algn="ctr"/>
            <a:r>
              <a:rPr lang="ru-RU" b="1" dirty="0">
                <a:latin typeface="+mn-lt"/>
              </a:rPr>
              <a:t>Возможности применения нормы о КД и российская практика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2EB6F9-4C2C-204A-9E46-CAD88DE56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571" y="1657229"/>
            <a:ext cx="12002429" cy="5568755"/>
          </a:xfrm>
        </p:spPr>
        <p:txBody>
          <a:bodyPr>
            <a:normAutofit/>
          </a:bodyPr>
          <a:lstStyle/>
          <a:p>
            <a:r>
              <a:rPr lang="ru-RU" sz="3200" dirty="0"/>
              <a:t>Сферы возможного применения нормы о КД – противодействие злоупотреблению доминирующему положению, ограничивающим конкуренцию соглашениям, контроль сделок экономической концентрации, то есть все </a:t>
            </a:r>
            <a:r>
              <a:rPr lang="ru-RU" sz="3200" b="1" dirty="0"/>
              <a:t>жесткое ядро </a:t>
            </a:r>
            <a:r>
              <a:rPr lang="ru-RU" sz="3200" b="1" dirty="0" err="1"/>
              <a:t>антитраста</a:t>
            </a:r>
            <a:endParaRPr lang="ru-RU" sz="3200" b="1" dirty="0"/>
          </a:p>
          <a:p>
            <a:r>
              <a:rPr lang="ru-RU" sz="3200" dirty="0"/>
              <a:t>Направления применения нормы о КД неравнозначны с точки зрения условий и последствий</a:t>
            </a:r>
            <a:r>
              <a:rPr lang="en-US" sz="3200" dirty="0"/>
              <a:t> (</a:t>
            </a:r>
            <a:r>
              <a:rPr lang="ru-RU" sz="3200" dirty="0"/>
              <a:t>ошибок </a:t>
            </a:r>
            <a:r>
              <a:rPr lang="en-US" sz="3200" dirty="0"/>
              <a:t>I</a:t>
            </a:r>
            <a:r>
              <a:rPr lang="ru-RU" sz="3200" dirty="0"/>
              <a:t> и </a:t>
            </a:r>
            <a:r>
              <a:rPr lang="en-US" sz="3200" dirty="0"/>
              <a:t>II</a:t>
            </a:r>
            <a:r>
              <a:rPr lang="ru-RU" sz="3200" dirty="0"/>
              <a:t> рода</a:t>
            </a:r>
            <a:r>
              <a:rPr lang="en-US" sz="3200" dirty="0"/>
              <a:t>)</a:t>
            </a:r>
            <a:endParaRPr lang="ru-RU" sz="3200" dirty="0"/>
          </a:p>
          <a:p>
            <a:r>
              <a:rPr lang="ru-RU" sz="3200" dirty="0"/>
              <a:t>Опыт применения в России не гармонизирован с опытом применения в ЕС: </a:t>
            </a:r>
            <a:r>
              <a:rPr lang="ru-RU" sz="3200" b="1" dirty="0" err="1"/>
              <a:t>смещенность</a:t>
            </a:r>
            <a:r>
              <a:rPr lang="ru-RU" sz="3200" b="1" dirty="0"/>
              <a:t> в проблематику злоупотреблений доминирующим положением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89580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1FA1F0-9A2C-A84E-BEE3-812D8466F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439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+mn-lt"/>
                <a:cs typeface="Times New Roman" panose="02020603050405020304" pitchFamily="18" charset="0"/>
              </a:rPr>
              <a:t>Подводя итог: реформа института коллективного доминирования в терминах вопросов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1C0C95-4FA5-7B48-B6E5-0E0F71607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59" y="1338152"/>
            <a:ext cx="11942956" cy="4307236"/>
          </a:xfrm>
        </p:spPr>
        <p:txBody>
          <a:bodyPr>
            <a:noAutofit/>
          </a:bodyPr>
          <a:lstStyle/>
          <a:p>
            <a:r>
              <a:rPr lang="ru-RU" sz="3200" dirty="0"/>
              <a:t>Какие задачи позволяет решать существующий дизайн и практика нормы о коллективном доминировании? (регулирование)</a:t>
            </a:r>
          </a:p>
          <a:p>
            <a:r>
              <a:rPr lang="ru-RU" sz="3200" dirty="0"/>
              <a:t>Как соотносятся эти задачи с задачами защиты и развития конкуренции? (сложно)</a:t>
            </a:r>
          </a:p>
          <a:p>
            <a:r>
              <a:rPr lang="ru-RU" sz="3200" dirty="0"/>
              <a:t>Не является ли лекарство опаснее болезни? (есть основания оценить, но толком пока никто не оценивал)</a:t>
            </a:r>
          </a:p>
          <a:p>
            <a:r>
              <a:rPr lang="ru-RU" sz="3200" dirty="0"/>
              <a:t>Почему есть основания ставить вопрос о реформировании института коллективного доминирования? (регулирование -  не </a:t>
            </a:r>
            <a:r>
              <a:rPr lang="ru-RU" sz="3200" dirty="0" err="1"/>
              <a:t>антитраст</a:t>
            </a:r>
            <a:r>
              <a:rPr lang="ru-RU" sz="3200" dirty="0"/>
              <a:t>!)=</a:t>
            </a:r>
            <a:r>
              <a:rPr lang="ru-RU" sz="3200" b="1" dirty="0"/>
              <a:t>Быть или не быть </a:t>
            </a:r>
            <a:r>
              <a:rPr lang="ru-RU" sz="3200" b="1" dirty="0" err="1"/>
              <a:t>антитрасту</a:t>
            </a:r>
            <a:r>
              <a:rPr lang="ru-RU" sz="3200" b="1" dirty="0"/>
              <a:t> в России</a:t>
            </a:r>
            <a:r>
              <a:rPr lang="ru-RU" sz="3200" dirty="0"/>
              <a:t>?(</a:t>
            </a:r>
            <a:r>
              <a:rPr lang="ru-RU" sz="3200" dirty="0" err="1"/>
              <a:t>Шаститко</a:t>
            </a:r>
            <a:r>
              <a:rPr lang="ru-RU" sz="3200" dirty="0"/>
              <a:t>, журнал Экономическая политика, 2012)</a:t>
            </a:r>
          </a:p>
          <a:p>
            <a:r>
              <a:rPr lang="ru-RU" sz="3200" dirty="0"/>
              <a:t>Есть ли условия для реформирования? (не факт, что достаточные)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301726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7660</TotalTime>
  <Words>672</Words>
  <Application>Microsoft Macintosh PowerPoint</Application>
  <PresentationFormat>Широкоэкранный</PresentationFormat>
  <Paragraphs>75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 6 ноября 2020 года   Дизайн и практика применения нормы о коллективном доминировании: экономическое содержание и основания для реформирования   </vt:lpstr>
      <vt:lpstr>Мотивация</vt:lpstr>
      <vt:lpstr>Олигополия</vt:lpstr>
      <vt:lpstr>Стратегическое взаимодействие в условиях олигополии</vt:lpstr>
      <vt:lpstr>Олигополия и коллективное доминирование</vt:lpstr>
      <vt:lpstr>Для сравнения: картель (А), дуополия по Курно (B), лидерство по Штаккельбергу (С), конкуренция по Бетрану (D)  Условия спроса и производства идентичны!</vt:lpstr>
      <vt:lpstr>Источники противоречий</vt:lpstr>
      <vt:lpstr>Возможности применения нормы о КД и российская практика</vt:lpstr>
      <vt:lpstr>Подводя итог: реформа института коллективного доминирования в терминах вопросов</vt:lpstr>
      <vt:lpstr>Спасибо за внимание! aeshastitko@econ.msu.ru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29 октября 2020 года   Дизайн и практика применения нормы о коллективном доминировании: экономическое содержание и основания для реформирования   </dc:title>
  <dc:creator>Microsoft Office User</dc:creator>
  <cp:lastModifiedBy>Microsoft Office User</cp:lastModifiedBy>
  <cp:revision>28</cp:revision>
  <dcterms:created xsi:type="dcterms:W3CDTF">2020-10-09T08:01:46Z</dcterms:created>
  <dcterms:modified xsi:type="dcterms:W3CDTF">2020-11-06T09:28:16Z</dcterms:modified>
</cp:coreProperties>
</file>