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E0118-2DDB-EA4F-9944-0831C818B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BC2FD8-0F15-0B4F-98A7-390A1A740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882111-81F9-F243-AA93-1D2187C4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6E5BA9-E404-0F4E-8AF9-7029B0A5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5FD534-5EDB-7645-8DA5-8080CFAB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3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E24CC-9F8D-0C4C-9249-B8E8E14B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08A23B-05DC-1045-9C75-396DF4CCF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BF746-521E-CD4D-9FEE-C3A4AD7A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83EE99-6174-F14C-AA08-420F9124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0A3B3C-CBF4-2141-AA71-A767E6A60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E94927-A279-5749-8A94-5157F23A1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5D5D30-1412-FF4A-B0CF-F02BB9E90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62A31E-093D-594B-90C9-750E1BB4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02194A-C926-0C42-83BA-1F968621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E9267-9DD1-264F-BB92-09BAD1B9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24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C1E02-98F8-DF47-BC03-06602F22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DF2AC-DFBE-064C-BE07-1C4345CC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55CBBE-3CB9-C348-AC78-773950A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8CE59F-E8D6-4C45-8B09-DC0EE8F0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A3EF78-15FB-AA42-84BF-C8EA457C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B3789-081F-994A-9E68-7B689363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D65D01-A910-F440-A6F4-AF2DC8DBA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D56EED-AD2E-A848-9744-7BA3E657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207CB5-3B83-1A48-A829-C8AEB89D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CA76-28BF-A943-94B6-04177BDD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5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F7E12-D72E-8B46-8426-B857A4886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DA416-A833-A44C-BEB0-9C13E1698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7D6107-CF9C-9C4A-995E-89B070854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0BFAEB-66EC-1E43-BDDA-67352FE5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39295D-2C06-604D-8E4E-7875A9DE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21E0CA-AAF3-8043-8D08-9B7CEF0E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8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DFF4F-7725-2C4A-BDF8-E9EC7B862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50C792-62C3-F740-B546-F31CD7169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6FC0D2-DF72-5A48-9180-680F29413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A33921-9A4F-4C46-A7AE-CCC8D4757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885F3B-5577-884E-8204-CFA469844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27AFC5-59CC-1E49-8C95-B5A1ADE8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B64860-B632-754E-8C88-FAFC532E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8AAEDA8-B59E-AE48-9962-8BBC8C22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6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E2D8C-926D-EC46-A8B4-33B37EFB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572A65-A69A-1B45-A83F-2693BFC5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B0D2E-BB9F-D345-9943-48FF69CC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188F1A-416B-6E46-B175-614E9ADA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9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C70FBE-F9FB-1247-AA7C-A0B437D8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0A205B-9352-0747-99FB-79210221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BEDF05-7B6B-A145-A9A5-764D94A0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1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21BE-DAA3-9147-8368-D82F77B4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24C5D-9702-5147-B50D-11BED30F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941100-F30A-BE44-99EA-F10C5B40D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9DFD9-6CFF-B14C-8FA0-BFBBB522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AB3282-079D-F240-AECF-74DFDAB8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86AC7-3A2C-CB43-9E95-7F688AFC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2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D381F-D78C-F443-B22D-B6AF35B6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5219FA-97BA-7846-8F83-E05C87BCF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6E9A46-4A69-3F49-A611-3B9623CC7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D3A7D2-B3B5-C84D-8C05-99A6F331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8F3E3F-BF5B-3C4F-B0EF-6C8F51B9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5A9B11-ABE7-8446-9A51-5B4882A3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9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96EBE-0FF6-7442-94FE-5D01C472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B71EBF-A2C8-B64A-A3C3-36E1454FC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9D459-656F-B94C-897F-455B9924C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F545-1FF4-6645-9090-E9AED4AE3EC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ECDEE2-0072-8C49-BA11-714CF0B0C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22FAED-94F6-2C4E-90E9-8923D04EF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8DAD-DE5F-5C4C-A1C5-238DD4400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2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stina.msu.ru/journals/4477489/" TargetMode="External"/><Relationship Id="rId13" Type="http://schemas.openxmlformats.org/officeDocument/2006/relationships/hyperlink" Target="https://istina.msu.ru/journals/94921/" TargetMode="External"/><Relationship Id="rId18" Type="http://schemas.openxmlformats.org/officeDocument/2006/relationships/hyperlink" Target="https://istina.msu.ru/publications/article/155593567/" TargetMode="External"/><Relationship Id="rId3" Type="http://schemas.openxmlformats.org/officeDocument/2006/relationships/hyperlink" Target="https://istina.msu.ru/journals/94561/" TargetMode="External"/><Relationship Id="rId21" Type="http://schemas.openxmlformats.org/officeDocument/2006/relationships/hyperlink" Target="https://istina.msu.ru/journals/4879262/" TargetMode="External"/><Relationship Id="rId7" Type="http://schemas.openxmlformats.org/officeDocument/2006/relationships/hyperlink" Target="https://istina.msu.ru/publications/article/4878500/" TargetMode="External"/><Relationship Id="rId12" Type="http://schemas.openxmlformats.org/officeDocument/2006/relationships/hyperlink" Target="https://istina.msu.ru/publications/article/79118773/" TargetMode="External"/><Relationship Id="rId17" Type="http://schemas.openxmlformats.org/officeDocument/2006/relationships/hyperlink" Target="https://istina.msu.ru/journals/1165879/" TargetMode="External"/><Relationship Id="rId2" Type="http://schemas.openxmlformats.org/officeDocument/2006/relationships/hyperlink" Target="https://istina.msu.ru/publications/article/51428570/" TargetMode="External"/><Relationship Id="rId16" Type="http://schemas.openxmlformats.org/officeDocument/2006/relationships/hyperlink" Target="https://istina.msu.ru/publications/article/19048779/" TargetMode="External"/><Relationship Id="rId20" Type="http://schemas.openxmlformats.org/officeDocument/2006/relationships/hyperlink" Target="https://istina.msu.ru/publications/article/4887019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stina.msu.ru/journals/96089/" TargetMode="External"/><Relationship Id="rId11" Type="http://schemas.openxmlformats.org/officeDocument/2006/relationships/hyperlink" Target="https://istina.msu.ru/publications/article/10551945/" TargetMode="External"/><Relationship Id="rId5" Type="http://schemas.openxmlformats.org/officeDocument/2006/relationships/hyperlink" Target="https://istina.msu.ru/journals/94023/" TargetMode="External"/><Relationship Id="rId15" Type="http://schemas.openxmlformats.org/officeDocument/2006/relationships/hyperlink" Target="https://istina.msu.ru/publications/article/6077676/" TargetMode="External"/><Relationship Id="rId10" Type="http://schemas.openxmlformats.org/officeDocument/2006/relationships/hyperlink" Target="https://istina.msu.ru/journals/94623/" TargetMode="External"/><Relationship Id="rId19" Type="http://schemas.openxmlformats.org/officeDocument/2006/relationships/hyperlink" Target="https://istina.msu.ru/journals/97449/" TargetMode="External"/><Relationship Id="rId4" Type="http://schemas.openxmlformats.org/officeDocument/2006/relationships/hyperlink" Target="https://istina.msu.ru/publications/article/157470885/" TargetMode="External"/><Relationship Id="rId9" Type="http://schemas.openxmlformats.org/officeDocument/2006/relationships/hyperlink" Target="https://istina.msu.ru/publications/article/4878489/" TargetMode="External"/><Relationship Id="rId14" Type="http://schemas.openxmlformats.org/officeDocument/2006/relationships/hyperlink" Target="https://istina.msu.ru/publications/article/487926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eshastitko@econ.msu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90D5E-8618-B045-B14C-0A2D3AC15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8565"/>
            <a:ext cx="9144000" cy="2387600"/>
          </a:xfrm>
        </p:spPr>
        <p:txBody>
          <a:bodyPr>
            <a:noAutofit/>
          </a:bodyPr>
          <a:lstStyle/>
          <a:p>
            <a:br>
              <a:rPr lang="ru-RU" sz="4400" b="1" dirty="0">
                <a:latin typeface="+mn-lt"/>
              </a:rPr>
            </a:br>
            <a:br>
              <a:rPr lang="ru-RU" sz="4400" b="1" dirty="0">
                <a:latin typeface="+mn-lt"/>
              </a:rPr>
            </a:br>
            <a:br>
              <a:rPr lang="ru-RU" sz="4400" b="1" dirty="0">
                <a:latin typeface="+mn-lt"/>
              </a:rPr>
            </a:br>
            <a:br>
              <a:rPr lang="ru-RU" sz="4400" b="1" dirty="0">
                <a:latin typeface="+mn-lt"/>
              </a:rPr>
            </a:br>
            <a:br>
              <a:rPr lang="ru-RU" sz="4400" b="1" dirty="0">
                <a:latin typeface="+mn-lt"/>
              </a:rPr>
            </a:br>
            <a:r>
              <a:rPr lang="ru-RU" sz="2000" b="1" dirty="0">
                <a:latin typeface="+mn-lt"/>
              </a:rPr>
              <a:t>Международная научно-практическая конференция «Актуальные проблемы конкурентного права России и зарубежных стран»</a:t>
            </a:r>
            <a:br>
              <a:rPr lang="ru-RU" sz="4400" b="1" dirty="0">
                <a:latin typeface="+mn-lt"/>
              </a:rPr>
            </a:br>
            <a:r>
              <a:rPr lang="ru-RU" sz="2000" b="1" dirty="0">
                <a:latin typeface="+mn-lt"/>
              </a:rPr>
              <a:t>Москва, 1 декабря 2020 года</a:t>
            </a:r>
            <a:br>
              <a:rPr lang="ru-RU" sz="4400" b="1" dirty="0">
                <a:latin typeface="+mn-lt"/>
              </a:rPr>
            </a:br>
            <a:br>
              <a:rPr lang="ru-RU" sz="4400" b="1" dirty="0">
                <a:latin typeface="+mn-lt"/>
              </a:rPr>
            </a:br>
            <a:r>
              <a:rPr lang="ru-RU" sz="4400" b="1" dirty="0">
                <a:latin typeface="+mn-lt"/>
              </a:rPr>
              <a:t>Об исключениях для прав интеллектуальной собственности в российском </a:t>
            </a:r>
            <a:r>
              <a:rPr lang="ru-RU" sz="4400" b="1" dirty="0" err="1">
                <a:latin typeface="+mn-lt"/>
              </a:rPr>
              <a:t>антитрасте</a:t>
            </a:r>
            <a:r>
              <a:rPr lang="ru-RU" sz="4400" b="1" dirty="0">
                <a:latin typeface="+mn-lt"/>
              </a:rPr>
              <a:t>: каковы рамки дискуссии?</a:t>
            </a:r>
            <a:br>
              <a:rPr lang="ru-RU" sz="4400" dirty="0">
                <a:latin typeface="+mn-lt"/>
              </a:rPr>
            </a:br>
            <a:endParaRPr lang="ru-RU" sz="44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97FDC2-F812-1546-8868-8E210C594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8305"/>
            <a:ext cx="9296400" cy="2062783"/>
          </a:xfrm>
        </p:spPr>
        <p:txBody>
          <a:bodyPr>
            <a:normAutofit fontScale="92500"/>
          </a:bodyPr>
          <a:lstStyle/>
          <a:p>
            <a:r>
              <a:rPr lang="ru-RU" sz="3500" dirty="0" err="1"/>
              <a:t>А.Е.Шаститко</a:t>
            </a:r>
            <a:endParaRPr lang="ru-RU" sz="3500" dirty="0"/>
          </a:p>
          <a:p>
            <a:r>
              <a:rPr lang="ru-RU" dirty="0"/>
              <a:t>доктор экономических наук, профессор, заведующий кафедрой конкурентной и промышленной политики экономического факультета МГУ имени </a:t>
            </a:r>
            <a:r>
              <a:rPr lang="ru-RU" dirty="0" err="1"/>
              <a:t>М.В.Ломоносова</a:t>
            </a:r>
            <a:r>
              <a:rPr lang="ru-RU" dirty="0"/>
              <a:t>, директор Центра исследований конкуренции и экономического регулирования РАНХ и ГС при Президенте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67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EC3A138-2E2A-6F46-9A4D-EC35C587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59" y="345683"/>
            <a:ext cx="12113941" cy="6378498"/>
          </a:xfrm>
        </p:spPr>
        <p:txBody>
          <a:bodyPr>
            <a:noAutofit/>
          </a:bodyPr>
          <a:lstStyle/>
          <a:p>
            <a:r>
              <a:rPr lang="ru-RU" sz="1600" dirty="0"/>
              <a:t>Радченко Т.А., </a:t>
            </a: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2020</a:t>
            </a:r>
            <a:r>
              <a:rPr lang="ru-RU" sz="1600" dirty="0"/>
              <a:t>) Об исключениях для прав интеллектуальной собственности в российском </a:t>
            </a:r>
            <a:r>
              <a:rPr lang="ru-RU" sz="1600" dirty="0" err="1"/>
              <a:t>антитрасте</a:t>
            </a:r>
            <a:r>
              <a:rPr lang="ru-RU" sz="1600" dirty="0"/>
              <a:t>: каковы рамки дискуссии? В: Актуальные вопросы конкурентного права: современные тенденции и перспективы развития. М., </a:t>
            </a:r>
            <a:r>
              <a:rPr lang="ru-RU" sz="1600" dirty="0" err="1"/>
              <a:t>Юстицинформ</a:t>
            </a:r>
            <a:br>
              <a:rPr lang="en-US" sz="1600" dirty="0"/>
            </a:br>
            <a:r>
              <a:rPr lang="ru-RU" sz="1600" dirty="0" err="1"/>
              <a:t>Курдин</a:t>
            </a:r>
            <a:r>
              <a:rPr lang="ru-RU" sz="1600" dirty="0"/>
              <a:t> А.А., </a:t>
            </a: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2017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2" tooltip="Перейти на страницу статьи"/>
              </a:rPr>
              <a:t>Два аргумента за ограничение антитраста в реализации прав интеллектуальной собственности в развивающихся экономиках</a:t>
            </a:r>
            <a:r>
              <a:rPr lang="ru-RU" sz="1600" dirty="0"/>
              <a:t> // </a:t>
            </a:r>
            <a:r>
              <a:rPr lang="ru-RU" sz="1600" dirty="0">
                <a:hlinkClick r:id="rId3" tooltip="Перейти на страницу журнала"/>
              </a:rPr>
              <a:t>Вопросы государственного и муниципального управления</a:t>
            </a:r>
            <a:r>
              <a:rPr lang="ru-RU" sz="1600" dirty="0"/>
              <a:t>, №</a:t>
            </a:r>
            <a:r>
              <a:rPr lang="en-US" sz="1600" dirty="0"/>
              <a:t> </a:t>
            </a:r>
            <a:r>
              <a:rPr lang="ru-RU" sz="1600" dirty="0"/>
              <a:t>1, с.</a:t>
            </a:r>
            <a:r>
              <a:rPr lang="en-US" sz="1600" dirty="0"/>
              <a:t> </a:t>
            </a:r>
            <a:r>
              <a:rPr lang="ru-RU" sz="1600" dirty="0"/>
              <a:t>31-49</a:t>
            </a:r>
            <a:br>
              <a:rPr lang="ru-RU" sz="1600" dirty="0"/>
            </a:br>
            <a:r>
              <a:rPr lang="ru-RU" sz="1600" dirty="0"/>
              <a:t>Морозов А.Н., </a:t>
            </a: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2018)</a:t>
            </a:r>
            <a:r>
              <a:rPr lang="en-US" sz="1600" dirty="0"/>
              <a:t> </a:t>
            </a:r>
            <a:r>
              <a:rPr lang="ru-RU" sz="1600" dirty="0">
                <a:hlinkClick r:id="rId4" tooltip="Перейти на страницу статьи"/>
              </a:rPr>
              <a:t>Как учитывать пиратскую продукцию в границах рынка для целей применения антимонопольного законодательства?</a:t>
            </a:r>
            <a:r>
              <a:rPr lang="ru-RU" sz="1600" dirty="0"/>
              <a:t> // </a:t>
            </a:r>
            <a:r>
              <a:rPr lang="ru-RU" sz="1600" dirty="0">
                <a:hlinkClick r:id="rId5" tooltip="Перейти на страницу журнала"/>
              </a:rPr>
              <a:t>Вестник Московского университета. Серия 6: Экономика</a:t>
            </a:r>
            <a:r>
              <a:rPr lang="ru-RU" sz="1600" dirty="0"/>
              <a:t>, №</a:t>
            </a:r>
            <a:r>
              <a:rPr lang="en-US" sz="1600" dirty="0"/>
              <a:t> </a:t>
            </a:r>
            <a:r>
              <a:rPr lang="ru-RU" sz="1600" dirty="0"/>
              <a:t>6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2013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/>
              <a:t> Защита интеллектуальной собственности и </a:t>
            </a:r>
            <a:r>
              <a:rPr lang="ru-RU" sz="1600" dirty="0" err="1"/>
              <a:t>антитраст</a:t>
            </a:r>
            <a:r>
              <a:rPr lang="ru-RU" sz="1600" dirty="0"/>
              <a:t> // </a:t>
            </a:r>
            <a:r>
              <a:rPr lang="ru-RU" sz="1600" dirty="0">
                <a:hlinkClick r:id="rId6" tooltip="Перейти на страницу журнала"/>
              </a:rPr>
              <a:t>Общественные науки и современность</a:t>
            </a:r>
            <a:r>
              <a:rPr lang="ru-RU" sz="1600" dirty="0"/>
              <a:t>, №</a:t>
            </a:r>
            <a:r>
              <a:rPr lang="en-US" sz="1600" dirty="0"/>
              <a:t> </a:t>
            </a:r>
            <a:r>
              <a:rPr lang="ru-RU" sz="1600" dirty="0"/>
              <a:t>4, с.</a:t>
            </a:r>
            <a:r>
              <a:rPr lang="en-US" sz="1600" dirty="0"/>
              <a:t> </a:t>
            </a:r>
            <a:r>
              <a:rPr lang="ru-RU" sz="1600" dirty="0"/>
              <a:t>16-27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2013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7" tooltip="Перейти на страницу статьи"/>
              </a:rPr>
              <a:t>Как быть, когда все не как у людей? (Исключения для РИД: на каждый плюс свой минус)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8" tooltip="Перейти на страницу журнала"/>
              </a:rPr>
              <a:t>Конкуренция и право</a:t>
            </a:r>
            <a:r>
              <a:rPr lang="ru-RU" sz="1600" dirty="0"/>
              <a:t>, №</a:t>
            </a:r>
            <a:r>
              <a:rPr lang="en-US" sz="1600" dirty="0"/>
              <a:t> </a:t>
            </a:r>
            <a:r>
              <a:rPr lang="ru-RU" sz="1600" dirty="0"/>
              <a:t>3, с.</a:t>
            </a:r>
            <a:r>
              <a:rPr lang="en-US" sz="1600" dirty="0"/>
              <a:t> </a:t>
            </a:r>
            <a:r>
              <a:rPr lang="ru-RU" sz="1600" dirty="0"/>
              <a:t>22-29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2013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9" tooltip="Перейти на страницу статьи"/>
              </a:rPr>
              <a:t>Надо ли защищать конкуренцию от интеллектуальной собственности?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10" tooltip="Перейти на страницу журнала"/>
              </a:rPr>
              <a:t>Вопросы экономики</a:t>
            </a:r>
            <a:r>
              <a:rPr lang="ru-RU" sz="1600" dirty="0"/>
              <a:t>,  №</a:t>
            </a:r>
            <a:r>
              <a:rPr lang="en-US" sz="1600" dirty="0"/>
              <a:t> </a:t>
            </a:r>
            <a:r>
              <a:rPr lang="ru-RU" sz="1600" dirty="0"/>
              <a:t>8, с.</a:t>
            </a:r>
            <a:r>
              <a:rPr lang="en-US" sz="1600" dirty="0"/>
              <a:t> </a:t>
            </a:r>
            <a:r>
              <a:rPr lang="ru-RU" sz="1600" dirty="0"/>
              <a:t>60-82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2015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11" tooltip="Перейти на страницу статьи"/>
              </a:rPr>
              <a:t>Технологические нововведения в условиях конкуренции по Курно для </a:t>
            </a:r>
            <a:r>
              <a:rPr lang="en-US" sz="1600" dirty="0">
                <a:hlinkClick r:id="rId11" tooltip="Перейти на страницу статьи"/>
              </a:rPr>
              <a:t>N</a:t>
            </a:r>
            <a:r>
              <a:rPr lang="ru-RU" sz="1600" dirty="0">
                <a:hlinkClick r:id="rId11" tooltip="Перейти на страницу статьи"/>
              </a:rPr>
              <a:t> &gt; 2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5" tooltip="Перейти на страницу журнала"/>
              </a:rPr>
              <a:t>Вестник Московского университета. Серия 6: Экономика</a:t>
            </a:r>
            <a:r>
              <a:rPr lang="ru-RU" sz="1600" dirty="0"/>
              <a:t>,  №</a:t>
            </a:r>
            <a:r>
              <a:rPr lang="en-US" sz="1600" dirty="0"/>
              <a:t> </a:t>
            </a:r>
            <a:r>
              <a:rPr lang="ru-RU" sz="1600" dirty="0"/>
              <a:t>3, с.</a:t>
            </a:r>
            <a:r>
              <a:rPr lang="en-US" sz="1600" dirty="0"/>
              <a:t> </a:t>
            </a:r>
            <a:r>
              <a:rPr lang="ru-RU" sz="1600" dirty="0"/>
              <a:t>3-25.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 (</a:t>
            </a:r>
            <a:r>
              <a:rPr lang="ru-RU" sz="1600" b="1" dirty="0"/>
              <a:t>2017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12" tooltip="Перейти на страницу статьи"/>
              </a:rPr>
              <a:t>Проектируемые институты: теории и интересы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13" tooltip="Перейти на страницу журнала"/>
              </a:rPr>
              <a:t>Журнал Новой экономической ассоциации</a:t>
            </a:r>
            <a:r>
              <a:rPr lang="ru-RU" sz="1600" dirty="0"/>
              <a:t>,  №</a:t>
            </a:r>
            <a:r>
              <a:rPr lang="en-US" sz="1600" dirty="0"/>
              <a:t> </a:t>
            </a:r>
            <a:r>
              <a:rPr lang="ru-RU" sz="1600" dirty="0"/>
              <a:t>3, с.</a:t>
            </a:r>
            <a:r>
              <a:rPr lang="en-US" sz="1600" dirty="0"/>
              <a:t> </a:t>
            </a:r>
            <a:r>
              <a:rPr lang="ru-RU" sz="1600" dirty="0"/>
              <a:t>177-184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</a:t>
            </a:r>
            <a:r>
              <a:rPr lang="ru-RU" sz="1600" dirty="0" err="1"/>
              <a:t>Курдин</a:t>
            </a:r>
            <a:r>
              <a:rPr lang="ru-RU" sz="1600" dirty="0"/>
              <a:t> А.А. (</a:t>
            </a:r>
            <a:r>
              <a:rPr lang="ru-RU" sz="1600" b="1" dirty="0"/>
              <a:t>2012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14" tooltip="Перейти на страницу статьи"/>
              </a:rPr>
              <a:t>Антитраст и защита интеллектуальной собственности в странах с развивающейся рыночной экономикой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10" tooltip="Перейти на страницу журнала"/>
              </a:rPr>
              <a:t>Вопросы экономики</a:t>
            </a:r>
            <a:r>
              <a:rPr lang="ru-RU" sz="1600" dirty="0"/>
              <a:t>,  №</a:t>
            </a:r>
            <a:r>
              <a:rPr lang="en-US" sz="1600" dirty="0"/>
              <a:t> </a:t>
            </a:r>
            <a:r>
              <a:rPr lang="ru-RU" sz="1600" dirty="0"/>
              <a:t>1, с.</a:t>
            </a:r>
            <a:r>
              <a:rPr lang="en-US" sz="1600" dirty="0"/>
              <a:t> </a:t>
            </a:r>
            <a:r>
              <a:rPr lang="ru-RU" sz="1600" dirty="0"/>
              <a:t>84-95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</a:t>
            </a:r>
            <a:r>
              <a:rPr lang="ru-RU" sz="1600" dirty="0" err="1"/>
              <a:t>Курдин</a:t>
            </a:r>
            <a:r>
              <a:rPr lang="ru-RU" sz="1600" dirty="0"/>
              <a:t> А.А. (</a:t>
            </a:r>
            <a:r>
              <a:rPr lang="ru-RU" sz="1600" b="1" dirty="0"/>
              <a:t>2014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15" tooltip="Перейти на страницу статьи"/>
              </a:rPr>
              <a:t>Защита прав  интеллектуальной  собственности  и  конкурентная  политика:  в  поисках  лучшего  сочетания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13" tooltip="Перейти на страницу журнала"/>
              </a:rPr>
              <a:t>Журнал Новой экономической ассоциации</a:t>
            </a:r>
            <a:r>
              <a:rPr lang="ru-RU" sz="1600" dirty="0"/>
              <a:t>, №</a:t>
            </a:r>
            <a:r>
              <a:rPr lang="en-US" sz="1600" dirty="0"/>
              <a:t> </a:t>
            </a:r>
            <a:r>
              <a:rPr lang="ru-RU" sz="1600" dirty="0"/>
              <a:t>1, с.</a:t>
            </a:r>
            <a:r>
              <a:rPr lang="en-US" sz="1600" dirty="0"/>
              <a:t> </a:t>
            </a:r>
            <a:r>
              <a:rPr lang="ru-RU" sz="1600" dirty="0"/>
              <a:t>111-135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</a:t>
            </a:r>
            <a:r>
              <a:rPr lang="ru-RU" sz="1600" dirty="0" err="1"/>
              <a:t>Курдин</a:t>
            </a:r>
            <a:r>
              <a:rPr lang="ru-RU" sz="1600" dirty="0"/>
              <a:t> А.А. (</a:t>
            </a:r>
            <a:r>
              <a:rPr lang="ru-RU" sz="1600" b="1" dirty="0"/>
              <a:t>2015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16" tooltip="Перейти на страницу статьи"/>
              </a:rPr>
              <a:t>Возможности и риски реформирования антимонопольной политики в сфере отношений по поводу прав на результаты интеллектуальной деятельности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17" tooltip="Перейти на страницу журнала"/>
              </a:rPr>
              <a:t>Научные исследования экономического факультета. Электронный журнал экономического факультета МГУ имени М.В.Ломоносова</a:t>
            </a:r>
            <a:r>
              <a:rPr lang="ru-RU" sz="1600" dirty="0"/>
              <a:t>, том</a:t>
            </a:r>
            <a:r>
              <a:rPr lang="en-US" sz="1600" dirty="0"/>
              <a:t> </a:t>
            </a:r>
            <a:r>
              <a:rPr lang="ru-RU" sz="1600" dirty="0"/>
              <a:t>7, №</a:t>
            </a:r>
            <a:r>
              <a:rPr lang="en-US" sz="1600" dirty="0"/>
              <a:t> </a:t>
            </a:r>
            <a:r>
              <a:rPr lang="ru-RU" sz="1600" dirty="0"/>
              <a:t>1, с.</a:t>
            </a:r>
            <a:r>
              <a:rPr lang="en-US" sz="1600" dirty="0"/>
              <a:t> </a:t>
            </a:r>
            <a:r>
              <a:rPr lang="ru-RU" sz="1600" dirty="0"/>
              <a:t>5-31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</a:t>
            </a:r>
            <a:r>
              <a:rPr lang="ru-RU" sz="1600" dirty="0" err="1"/>
              <a:t>Курдин</a:t>
            </a:r>
            <a:r>
              <a:rPr lang="ru-RU" sz="1600" dirty="0"/>
              <a:t> А.А. (</a:t>
            </a:r>
            <a:r>
              <a:rPr lang="ru-RU" sz="1600" b="1" dirty="0"/>
              <a:t>2016</a:t>
            </a:r>
            <a:r>
              <a:rPr lang="ru-RU" sz="1600" dirty="0"/>
              <a:t>) Стимулы к процессным инновациям в дискретных структурных альтернативах конкурентной политики.</a:t>
            </a:r>
            <a:r>
              <a:rPr lang="en-US" sz="1600" dirty="0"/>
              <a:t> </a:t>
            </a:r>
            <a:r>
              <a:rPr lang="ru-RU" sz="1600" dirty="0"/>
              <a:t>Вопросы экономики. №4. С.56-85.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Павлова Н.С. (</a:t>
            </a:r>
            <a:r>
              <a:rPr lang="ru-RU" sz="1600" b="1" dirty="0"/>
              <a:t>2018</a:t>
            </a:r>
            <a:r>
              <a:rPr lang="ru-RU" sz="1600" dirty="0"/>
              <a:t>)</a:t>
            </a:r>
            <a:r>
              <a:rPr lang="en-US" sz="1600" dirty="0"/>
              <a:t> </a:t>
            </a:r>
            <a:r>
              <a:rPr lang="ru-RU" sz="1600" dirty="0">
                <a:hlinkClick r:id="rId18" tooltip="Перейти на страницу статьи"/>
              </a:rPr>
              <a:t>Широкие перспективы и овраги конкурентной политики</a:t>
            </a:r>
            <a:r>
              <a:rPr lang="ru-RU" sz="1600" dirty="0"/>
              <a:t> //</a:t>
            </a:r>
            <a:r>
              <a:rPr lang="en-US" sz="1600" dirty="0"/>
              <a:t> </a:t>
            </a:r>
            <a:r>
              <a:rPr lang="ru-RU" sz="1600" dirty="0">
                <a:hlinkClick r:id="rId19" tooltip="Перейти на страницу журнала"/>
              </a:rPr>
              <a:t>Экономическая политика</a:t>
            </a:r>
            <a:r>
              <a:rPr lang="ru-RU" sz="1600" dirty="0"/>
              <a:t>, №</a:t>
            </a:r>
            <a:r>
              <a:rPr lang="en-US" sz="1600" dirty="0"/>
              <a:t> </a:t>
            </a:r>
            <a:r>
              <a:rPr lang="ru-RU" sz="1600" dirty="0"/>
              <a:t>5, с.</a:t>
            </a:r>
            <a:r>
              <a:rPr lang="en-US" sz="1600" dirty="0"/>
              <a:t> </a:t>
            </a:r>
            <a:r>
              <a:rPr lang="ru-RU" sz="1600" dirty="0"/>
              <a:t>110-133</a:t>
            </a:r>
            <a:r>
              <a:rPr lang="en-US" sz="1600" dirty="0"/>
              <a:t> 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Павлова Н.С., </a:t>
            </a:r>
            <a:r>
              <a:rPr lang="ru-RU" sz="1600" dirty="0" err="1"/>
              <a:t>Курдин</a:t>
            </a:r>
            <a:r>
              <a:rPr lang="ru-RU" sz="1600" dirty="0"/>
              <a:t> А.А., Мелешкина А.И., </a:t>
            </a:r>
            <a:r>
              <a:rPr lang="ru-RU" sz="1600" dirty="0" err="1"/>
              <a:t>Фатихова</a:t>
            </a:r>
            <a:r>
              <a:rPr lang="ru-RU" sz="1600" dirty="0"/>
              <a:t> А.Ф. (</a:t>
            </a:r>
            <a:r>
              <a:rPr lang="ru-RU" sz="1600" b="1" dirty="0"/>
              <a:t>2016</a:t>
            </a:r>
            <a:r>
              <a:rPr lang="ru-RU" sz="1600" dirty="0"/>
              <a:t>) Основные направления защиты и развития конкуренции. М.: Центр стратегических разработок.</a:t>
            </a:r>
            <a:br>
              <a:rPr lang="ru-RU" sz="1600" dirty="0"/>
            </a:br>
            <a:r>
              <a:rPr lang="ru-RU" sz="1600" dirty="0" err="1"/>
              <a:t>Шаститко</a:t>
            </a:r>
            <a:r>
              <a:rPr lang="ru-RU" sz="1600" dirty="0"/>
              <a:t> А.Е., Маркова О.А., Мелешкина и др.  (</a:t>
            </a:r>
            <a:r>
              <a:rPr lang="ru-RU" sz="1600" b="1" dirty="0"/>
              <a:t>2019</a:t>
            </a:r>
            <a:r>
              <a:rPr lang="ru-RU" sz="1600" dirty="0"/>
              <a:t>) Конкуренция и конкурентная политика: на стыке будущего и прошлого. М.: Издательский дом «Дело» </a:t>
            </a:r>
            <a:r>
              <a:rPr lang="ru-RU" sz="1600" dirty="0" err="1"/>
              <a:t>РАНХиГС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en-US" sz="1600" dirty="0" err="1"/>
              <a:t>Shastitko</a:t>
            </a:r>
            <a:r>
              <a:rPr lang="en-US" sz="1600" dirty="0"/>
              <a:t> A.A., </a:t>
            </a:r>
            <a:r>
              <a:rPr lang="en-US" sz="1600" dirty="0" err="1"/>
              <a:t>Kurdin</a:t>
            </a:r>
            <a:r>
              <a:rPr lang="en-US" sz="1600" dirty="0"/>
              <a:t> A.A. (</a:t>
            </a:r>
            <a:r>
              <a:rPr lang="en-US" sz="1600" b="1" dirty="0"/>
              <a:t>2011</a:t>
            </a:r>
            <a:r>
              <a:rPr lang="en-US" sz="1600" dirty="0"/>
              <a:t>) </a:t>
            </a:r>
            <a:r>
              <a:rPr lang="en-US" sz="1600" dirty="0">
                <a:hlinkClick r:id="rId20" tooltip="Перейти на страницу статьи"/>
              </a:rPr>
              <a:t>Intellectual Property Rights Protection Versus Antitrust: Tug of War?</a:t>
            </a:r>
            <a:r>
              <a:rPr lang="en-US" sz="1600" dirty="0"/>
              <a:t> // </a:t>
            </a:r>
            <a:r>
              <a:rPr lang="en-US" sz="1600" dirty="0">
                <a:hlinkClick r:id="rId21" tooltip="Перейти на страницу журнала"/>
              </a:rPr>
              <a:t>CPI Antitrust Chronicle</a:t>
            </a:r>
            <a:r>
              <a:rPr lang="en-US" sz="1600" dirty="0"/>
              <a:t>, № December, 1, </a:t>
            </a:r>
            <a:r>
              <a:rPr lang="en-US" sz="1600" dirty="0" err="1"/>
              <a:t>с</a:t>
            </a:r>
            <a:r>
              <a:rPr lang="en-US" sz="1600" dirty="0"/>
              <a:t>. 1-13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573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A3500-75D4-C040-B1DF-FD9A7F11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4" y="108645"/>
            <a:ext cx="10539762" cy="73884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9E446D-47BD-9647-88A8-660EFBA5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059362"/>
            <a:ext cx="11686477" cy="5720575"/>
          </a:xfrm>
        </p:spPr>
        <p:txBody>
          <a:bodyPr>
            <a:noAutofit/>
          </a:bodyPr>
          <a:lstStyle/>
          <a:p>
            <a:r>
              <a:rPr lang="ru-RU" sz="3200" dirty="0"/>
              <a:t>Авторская позиция по обсуждаемому вопросу изложена в публикациях 2011-2020 гг. (см. предыдущий слайд)</a:t>
            </a:r>
          </a:p>
          <a:p>
            <a:r>
              <a:rPr lang="ru-RU" sz="3200" dirty="0"/>
              <a:t>Суть позиции: фиксация (объяснение) статус-кво с последовательным отказом от элементов антимонопольных иммунитетов в зависимости от выполнения пороговых условий</a:t>
            </a:r>
          </a:p>
          <a:p>
            <a:r>
              <a:rPr lang="ru-RU" sz="3200" i="1" dirty="0"/>
              <a:t>Почему дискуссия идет так трудно и можно ли что-то изменить для преодоления эффекта блокировки? </a:t>
            </a:r>
          </a:p>
          <a:p>
            <a:r>
              <a:rPr lang="ru-RU" sz="3200" dirty="0"/>
              <a:t>«Три партии» в дискуссии об антимонопольных исключениях для отношений по поводу прав интеллектуальной собственности (ИС).</a:t>
            </a:r>
          </a:p>
          <a:p>
            <a:pPr marL="0" indent="0">
              <a:buNone/>
            </a:pPr>
            <a:endParaRPr lang="ru-RU" sz="3200" i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100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31D15-AB8F-D441-8B5B-DDCFD580F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7" y="142105"/>
            <a:ext cx="11920653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+mn-lt"/>
              </a:rPr>
              <a:t>Защита прав ИС в свете применения инструментов антимонопольной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F9982-FAFF-2B44-9323-9FC513FC9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8395"/>
            <a:ext cx="12192000" cy="5245363"/>
          </a:xfrm>
        </p:spPr>
        <p:txBody>
          <a:bodyPr>
            <a:normAutofit/>
          </a:bodyPr>
          <a:lstStyle/>
          <a:p>
            <a:r>
              <a:rPr lang="ru-RU" dirty="0"/>
              <a:t>Дилемма разработчика: стимулы к созданию </a:t>
            </a:r>
            <a:r>
              <a:rPr lang="en-US" dirty="0"/>
              <a:t>vs. </a:t>
            </a:r>
            <a:r>
              <a:rPr lang="ru-RU" dirty="0"/>
              <a:t>возможности доступа (входа) к РИД</a:t>
            </a:r>
          </a:p>
          <a:p>
            <a:r>
              <a:rPr lang="ru-RU" dirty="0"/>
              <a:t>Недостаточность </a:t>
            </a:r>
            <a:r>
              <a:rPr lang="en-US" dirty="0"/>
              <a:t>case-by-case </a:t>
            </a:r>
            <a:r>
              <a:rPr lang="ru-RU" dirty="0"/>
              <a:t>аргументации, да еще без количественной оценки эффектов</a:t>
            </a:r>
            <a:r>
              <a:rPr lang="en-US" dirty="0"/>
              <a:t>: </a:t>
            </a:r>
            <a:r>
              <a:rPr lang="ru-RU" dirty="0" err="1"/>
              <a:t>нерепрезентативность</a:t>
            </a:r>
            <a:r>
              <a:rPr lang="ru-RU" dirty="0"/>
              <a:t> на гетерогенном множестве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Объективные основания для систематического применения экономического анализа не только на стадии </a:t>
            </a:r>
            <a:r>
              <a:rPr lang="ru-RU" dirty="0" err="1"/>
              <a:t>правоприменения</a:t>
            </a:r>
            <a:r>
              <a:rPr lang="ru-RU" dirty="0"/>
              <a:t>, но и на стадии </a:t>
            </a:r>
            <a:r>
              <a:rPr lang="ru-RU" dirty="0" err="1"/>
              <a:t>правоустановления</a:t>
            </a:r>
            <a:r>
              <a:rPr lang="ru-RU" dirty="0"/>
              <a:t>.</a:t>
            </a:r>
          </a:p>
          <a:p>
            <a:r>
              <a:rPr lang="ru-RU" b="1" dirty="0"/>
              <a:t>Первая часть ответа</a:t>
            </a:r>
            <a:r>
              <a:rPr lang="ru-RU" dirty="0"/>
              <a:t>: из дискуссии фактически исключены аргументы, основанные на количественной оценке прямых эффектов, являющейся результатом экономического анализа. Коалиция против изменений на основе презумпции нецелесообразности изменения системообразующих норм.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92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EEB31-B1D0-FF41-8F77-3355127B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7" y="-103223"/>
            <a:ext cx="10740483" cy="7945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Рекомендации-1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DD3A7E-DFC3-C040-B494-4AD4EB8E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1376"/>
            <a:ext cx="11764537" cy="6166624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Ввести в публичный профессиональный дискурс предметный экономический анализ  (в первую очередь из современной </a:t>
            </a:r>
            <a:r>
              <a:rPr lang="ru-RU" sz="3200" i="1" dirty="0"/>
              <a:t>теории организации рынков и экономического анализа права</a:t>
            </a:r>
            <a:r>
              <a:rPr lang="ru-RU" sz="3200" dirty="0"/>
              <a:t>) с публичным обсуждением полученных  результатов. </a:t>
            </a:r>
          </a:p>
          <a:p>
            <a:pPr algn="just"/>
            <a:r>
              <a:rPr lang="ru-RU" sz="3200" dirty="0"/>
              <a:t>Подготовить доклад ФАС России об антимонопольных исключениях для прав на РИД, адаптированный под формат ОРВ и </a:t>
            </a:r>
            <a:r>
              <a:rPr lang="ru-RU" sz="3200" i="1" dirty="0"/>
              <a:t>альтернативный</a:t>
            </a:r>
            <a:r>
              <a:rPr lang="ru-RU" sz="3200" dirty="0"/>
              <a:t> доклад, если </a:t>
            </a:r>
            <a:r>
              <a:rPr lang="ru-RU" sz="3200" u="sng" dirty="0"/>
              <a:t>не</a:t>
            </a:r>
            <a:r>
              <a:rPr lang="ru-RU" sz="3200" dirty="0"/>
              <a:t> удастся согласовать позиции.</a:t>
            </a:r>
          </a:p>
          <a:p>
            <a:pPr algn="just"/>
            <a:r>
              <a:rPr lang="ru-RU" sz="3200" dirty="0"/>
              <a:t>Разработать и реализовать программу обсуждения докладов на площадках с участием представителей бизнеса, регулятора и экспертов (юристов </a:t>
            </a:r>
            <a:r>
              <a:rPr lang="ru-RU" sz="3200" i="1" u="sng" dirty="0"/>
              <a:t>и</a:t>
            </a:r>
            <a:r>
              <a:rPr lang="ru-RU" sz="3200" dirty="0"/>
              <a:t> экономистов): </a:t>
            </a:r>
            <a:r>
              <a:rPr lang="ru-RU" sz="3200" i="1" dirty="0"/>
              <a:t>принятие решений с четким и структурированным обозначением разногласий лучше «перетягивания каната» и принятия решения вслепую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011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ECC0F-F462-7C43-B8C8-1EC2FFBD6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17" y="19440"/>
            <a:ext cx="11879766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+mn-lt"/>
              </a:rPr>
              <a:t>Системность антимонопольного регулирования и сопряженность правовых норм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CBE371-1F13-FE4E-8B15-9CFAC847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322696"/>
            <a:ext cx="11931805" cy="53234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/>
              <a:t>Параллельное обсуждение изменений в антимонопольном законодательстве (особенно в части 178 статьи УК РФ)</a:t>
            </a:r>
          </a:p>
          <a:p>
            <a:pPr>
              <a:spcBef>
                <a:spcPts val="0"/>
              </a:spcBef>
            </a:pPr>
            <a:r>
              <a:rPr lang="ru-RU" sz="3200" dirty="0"/>
              <a:t>Каким образом распределено бремя доказывания необходимости изменений и каким образом оно </a:t>
            </a:r>
            <a:r>
              <a:rPr lang="ru-RU" sz="3200" i="1" dirty="0"/>
              <a:t>должно быть </a:t>
            </a:r>
            <a:r>
              <a:rPr lang="ru-RU" sz="3200" dirty="0"/>
              <a:t>распределено? Является ли количество попыток внесения изменений со стороны регулятора заменителем сбалансированного решения вопроса о распределении бремени издержек </a:t>
            </a:r>
            <a:r>
              <a:rPr lang="ru-RU" sz="3200" dirty="0" err="1"/>
              <a:t>правоустановления</a:t>
            </a:r>
            <a:r>
              <a:rPr lang="ru-RU" sz="3200" dirty="0"/>
              <a:t>?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Вторая часть ответа</a:t>
            </a:r>
            <a:r>
              <a:rPr lang="ru-RU" sz="3200" dirty="0"/>
              <a:t>: в дискуссии никак не обсуждаются ожидаемые побочные эффекты как статус-кво, так и предлагаемых изменений, тогда как сами эти эффекты затрагивают интересы целевых групп (в ОРВ </a:t>
            </a:r>
            <a:r>
              <a:rPr lang="ru-RU" sz="3200" dirty="0" err="1"/>
              <a:t>д.б</a:t>
            </a:r>
            <a:r>
              <a:rPr lang="ru-RU" sz="3200" dirty="0"/>
              <a:t>. учтено!)</a:t>
            </a:r>
          </a:p>
        </p:txBody>
      </p:sp>
    </p:spTree>
    <p:extLst>
      <p:ext uri="{BB962C8B-B14F-4D97-AF65-F5344CB8AC3E}">
        <p14:creationId xmlns:p14="http://schemas.microsoft.com/office/powerpoint/2010/main" val="180225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3F19E-C39E-5740-B2FC-CED3D968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41" y="8288"/>
            <a:ext cx="10517459" cy="69423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Рекомендации-2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D64CC2-D555-714A-B477-A33C2A01C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702527"/>
            <a:ext cx="11797992" cy="597705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/>
              <a:t>Отразить при подготовке и обсуждении доклада ФАС эффекты, связанные с применением ключевых смежных норм и затрагиваемые интересы (риски, выгоды, издержки), в том числе: 	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dirty="0"/>
              <a:t>	- нормы, регламентирующие наказание за нарушение	АМЗ (КоАП и УК)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800" dirty="0"/>
              <a:t>	</a:t>
            </a:r>
            <a:r>
              <a:rPr lang="ru-RU" dirty="0"/>
              <a:t>- нормы о коллективном доминировании</a:t>
            </a:r>
            <a:r>
              <a:rPr lang="en-US" dirty="0"/>
              <a:t>;</a:t>
            </a:r>
            <a:endParaRPr lang="ru-RU" dirty="0"/>
          </a:p>
          <a:p>
            <a:pPr marL="457200" lvl="1" indent="0">
              <a:spcBef>
                <a:spcPts val="0"/>
              </a:spcBef>
              <a:buNone/>
            </a:pPr>
            <a:r>
              <a:rPr lang="ru-RU" dirty="0"/>
              <a:t>	- порядок анализа состояния конкуренции на товарных 	рынках в целях применения антимонопольного законодательства (</a:t>
            </a:r>
            <a:r>
              <a:rPr lang="en-US" dirty="0"/>
              <a:t>CLA+</a:t>
            </a:r>
            <a:r>
              <a:rPr lang="ru-RU" dirty="0"/>
              <a:t>)...</a:t>
            </a:r>
          </a:p>
          <a:p>
            <a:pPr marL="457200" lvl="1" indent="-457200">
              <a:spcBef>
                <a:spcPts val="0"/>
              </a:spcBef>
            </a:pPr>
            <a:r>
              <a:rPr lang="ru-RU" sz="3200" dirty="0"/>
              <a:t>Шанс на </a:t>
            </a:r>
            <a:r>
              <a:rPr lang="ru-RU" sz="3200" dirty="0" err="1"/>
              <a:t>адвокатирование</a:t>
            </a:r>
            <a:r>
              <a:rPr lang="ru-RU" sz="3200" dirty="0"/>
              <a:t> конкуренции (АК): интеллектуальное лидерство</a:t>
            </a:r>
            <a:r>
              <a:rPr lang="en-US" sz="3200" dirty="0"/>
              <a:t> (</a:t>
            </a:r>
            <a:r>
              <a:rPr lang="ru-RU" sz="3200" dirty="0"/>
              <a:t>регулятора?</a:t>
            </a:r>
            <a:r>
              <a:rPr lang="en-US" sz="3200" dirty="0"/>
              <a:t>)</a:t>
            </a:r>
            <a:r>
              <a:rPr lang="ru-RU" sz="3200" dirty="0"/>
              <a:t> в обсуждении вопросов защиты и развития конкуренции</a:t>
            </a:r>
          </a:p>
          <a:p>
            <a:pPr marL="457200" lvl="1" indent="-457200">
              <a:spcBef>
                <a:spcPts val="0"/>
              </a:spcBef>
            </a:pPr>
            <a:r>
              <a:rPr lang="ru-RU" sz="3200" dirty="0"/>
              <a:t>Переосмысление роли АК в условиях цифровой трансформации</a:t>
            </a:r>
          </a:p>
          <a:p>
            <a:pPr marL="457200" lvl="1" indent="-457200">
              <a:spcBef>
                <a:spcPts val="0"/>
              </a:spcBef>
            </a:pPr>
            <a:r>
              <a:rPr lang="ru-RU" sz="3200" dirty="0"/>
              <a:t>Постановление Президиума Верховного суда о применении АМЗ российскими судами (2021?).</a:t>
            </a:r>
          </a:p>
          <a:p>
            <a:pPr marL="228600" lvl="1">
              <a:spcBef>
                <a:spcPts val="0"/>
              </a:spcBef>
            </a:pP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15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41BD0D9-2C02-5747-A481-4FD5B4B7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8" y="2520175"/>
            <a:ext cx="10004502" cy="14496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dirty="0">
                <a:latin typeface="+mn-lt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cs typeface="Times New Roman" panose="02020603050405020304" pitchFamily="18" charset="0"/>
                <a:hlinkClick r:id="rId2"/>
              </a:rPr>
              <a:t>aeshastitko@econ.msu.ru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38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4602</TotalTime>
  <Words>1152</Words>
  <Application>Microsoft Macintosh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    Международная научно-практическая конференция «Актуальные проблемы конкурентного права России и зарубежных стран» Москва, 1 декабря 2020 года  Об исключениях для прав интеллектуальной собственности в российском антитрасте: каковы рамки дискуссии? </vt:lpstr>
      <vt:lpstr>Радченко Т.А., Шаститко А.Е. (2020) Об исключениях для прав интеллектуальной собственности в российском антитрасте: каковы рамки дискуссии? В: Актуальные вопросы конкурентного права: современные тенденции и перспективы развития. М., Юстицинформ Курдин А.А., Шаститко А.Е. (2017) Два аргумента за ограничение антитраста в реализации прав интеллектуальной собственности в развивающихся экономиках // Вопросы государственного и муниципального управления, № 1, с. 31-49 Морозов А.Н., Шаститко А.Е. (2018) Как учитывать пиратскую продукцию в границах рынка для целей применения антимонопольного законодательства? // Вестник Московского университета. Серия 6: Экономика, № 6 Шаститко А.Е. (2013)  Защита интеллектуальной собственности и антитраст // Общественные науки и современность, № 4, с. 16-27 Шаститко А.Е. (2013) Как быть, когда все не как у людей? (Исключения для РИД: на каждый плюс свой минус) // Конкуренция и право, № 3, с. 22-29 Шаститко А.Е. (2013) Надо ли защищать конкуренцию от интеллектуальной собственности? // Вопросы экономики,  № 8, с. 60-82 Шаститко А.Е. (2015) Технологические нововведения в условиях конкуренции по Курно для N &gt; 2 // Вестник Московского университета. Серия 6: Экономика,  № 3, с. 3-25. Шаститко А.Е. (2017) Проектируемые институты: теории и интересы // Журнал Новой экономической ассоциации,  № 3, с. 177-184 Шаститко А.Е., Курдин А.А. (2012) Антитраст и защита интеллектуальной собственности в странах с развивающейся рыночной экономикой // Вопросы экономики,  № 1, с. 84-95 Шаститко А.Е., Курдин А.А. (2014) Защита прав  интеллектуальной  собственности  и  конкурентная  политика:  в  поисках  лучшего  сочетания // Журнал Новой экономической ассоциации, № 1, с. 111-135 Шаститко А.Е., Курдин А.А. (2015) Возможности и риски реформирования антимонопольной политики в сфере отношений по поводу прав на результаты интеллектуальной деятельности // Научные исследования экономического факультета. Электронный журнал экономического факультета МГУ имени М.В.Ломоносова, том 7, № 1, с. 5-31 Шаститко А.Е., Курдин А.А. (2016) Стимулы к процессным инновациям в дискретных структурных альтернативах конкурентной политики. Вопросы экономики. №4. С.56-85. Шаститко А.Е., Павлова Н.С. (2018) Широкие перспективы и овраги конкурентной политики // Экономическая политика, № 5, с. 110-133  Шаститко А.Е., Павлова Н.С., Курдин А.А., Мелешкина А.И., Фатихова А.Ф. (2016) Основные направления защиты и развития конкуренции. М.: Центр стратегических разработок. Шаститко А.Е., Маркова О.А., Мелешкина и др.  (2019) Конкуренция и конкурентная политика: на стыке будущего и прошлого. М.: Издательский дом «Дело» РАНХиГС. Shastitko A.A., Kurdin A.A. (2011) Intellectual Property Rights Protection Versus Antitrust: Tug of War? // CPI Antitrust Chronicle, № December, 1, с. 1-13 </vt:lpstr>
      <vt:lpstr>Мотивация</vt:lpstr>
      <vt:lpstr>Защита прав ИС в свете применения инструментов антимонопольной политики</vt:lpstr>
      <vt:lpstr>Рекомендации-1</vt:lpstr>
      <vt:lpstr>Системность антимонопольного регулирования и сопряженность правовых норм</vt:lpstr>
      <vt:lpstr>Рекомендации-2</vt:lpstr>
      <vt:lpstr>Спасибо за внимание! aeshastitko@econ.msu.ru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Аналитический центр при Правительстве РФ,  10 марта 2020 года  Об исключениях для прав интеллектуальной собственности в российском антитрасте: каковы рамки дискуссии? </dc:title>
  <dc:creator>Microsoft Office User</dc:creator>
  <cp:lastModifiedBy>Microsoft Office User</cp:lastModifiedBy>
  <cp:revision>33</cp:revision>
  <dcterms:created xsi:type="dcterms:W3CDTF">2020-03-05T15:11:06Z</dcterms:created>
  <dcterms:modified xsi:type="dcterms:W3CDTF">2020-12-01T07:55:07Z</dcterms:modified>
</cp:coreProperties>
</file>