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94" r:id="rId3"/>
    <p:sldId id="293" r:id="rId4"/>
    <p:sldId id="287" r:id="rId5"/>
    <p:sldId id="288" r:id="rId6"/>
    <p:sldId id="290" r:id="rId7"/>
    <p:sldId id="265" r:id="rId8"/>
    <p:sldId id="266" r:id="rId9"/>
    <p:sldId id="275" r:id="rId10"/>
    <p:sldId id="285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91" r:id="rId19"/>
    <p:sldId id="276" r:id="rId20"/>
    <p:sldId id="277" r:id="rId21"/>
    <p:sldId id="292" r:id="rId22"/>
    <p:sldId id="274" r:id="rId23"/>
    <p:sldId id="286" r:id="rId24"/>
    <p:sldId id="28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54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213BDD-100D-3D46-8EC9-A572D0A85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E7EE64-1F14-6D48-B7B2-EA727EC8F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C73341-BD9F-CE4E-8741-A3B5D200D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2EBA-9715-4644-A346-63F77EC1D36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E46931-3DB5-9D4E-8992-3E719DFCB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4C86E5-9B49-CC44-8915-0622E255B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D3D-DEC5-EA49-976B-ED8E0576A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7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01D3CB-D57B-1C4E-90BC-853805200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939DFB-793E-1543-8B0D-D9468F166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F8A490-A41D-A34E-A2B3-F0C5296D1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2EBA-9715-4644-A346-63F77EC1D36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25C6A6-FCF2-524D-B3D6-A3C6ADD08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F062AC-F940-2D4E-9BC9-BAF065D4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D3D-DEC5-EA49-976B-ED8E0576A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23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CA04D06-2394-A241-ADAE-B2AF05037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9598FC-7B9E-FB49-9704-CA5233773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5BDC24-1964-5D4F-8AB5-6B9E3277E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2EBA-9715-4644-A346-63F77EC1D36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8A0C25-C128-ED43-A252-98F283B69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DDFB71-AB12-114A-A954-AC4A3312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D3D-DEC5-EA49-976B-ED8E0576A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86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317A91-9147-1044-BB20-FDF28E9E1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06D5B0-7EFB-BF42-BF33-392E599A9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FDB35-4DCC-7243-BE78-6DEC525FE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2EBA-9715-4644-A346-63F77EC1D36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37EB2A-BF7C-854A-A7A0-67EE2C195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7A975E-3FD9-C841-82E7-39F94709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D3D-DEC5-EA49-976B-ED8E0576A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98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6BD19-BB6D-5545-AB8C-B2F9327F9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4C5144-603C-814C-B66B-9918063B3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BAE252-65B0-9E4A-9B76-5FE1644AA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2EBA-9715-4644-A346-63F77EC1D36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F67A40-8075-0D48-82CD-F42753F83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DB1B1B-D460-3141-A454-DDAEDF30E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D3D-DEC5-EA49-976B-ED8E0576A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6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C6E5C-97D9-014F-AB77-5D00BB285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216D2C-DEB9-A447-AF45-D8A6B346E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20A70-DE74-0C48-A556-78B101186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BCD835-3510-4749-B89B-072684B74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2EBA-9715-4644-A346-63F77EC1D36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C0E5D2-FE7D-2241-9E50-546C2ACD6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4E2C75-51E8-3344-81EE-973345E00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D3D-DEC5-EA49-976B-ED8E0576A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78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971D60-7F77-6E45-AA8E-118881BBF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26747E-02E9-2244-869E-B83D3143C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357036-9D47-B841-8BB3-B4553E016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B600134-55DC-824D-9EBC-AE0EEE2DA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D371577-294C-F44B-9137-1733000722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753F382-19F6-C248-AAA2-5B44952DF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2EBA-9715-4644-A346-63F77EC1D36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0F9973A-8938-0D4F-9C9C-18A06C371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CB8C42E-A38C-0A40-9411-B15406DF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D3D-DEC5-EA49-976B-ED8E0576A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35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C3062-A8FB-E644-9024-A53A6CAAC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A3FE720-C9CD-724B-B57C-D1A7FB916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2EBA-9715-4644-A346-63F77EC1D36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944DE1-5BCF-0740-B58A-7CEBCE6BB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765EB6-4D09-1C48-B074-9B10893D5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D3D-DEC5-EA49-976B-ED8E0576A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76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EB502C7-2C7A-DC42-9F37-B6731C1F7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2EBA-9715-4644-A346-63F77EC1D36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D9C39A7-E0BF-C646-985B-3B6015343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B53A7E-DB43-8346-A242-296BFE736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D3D-DEC5-EA49-976B-ED8E0576A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10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14233-2D60-634B-8556-BE867A41E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EFF3CC-7D55-7F42-B479-D075C4141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FEAAFA-87E1-F443-8D96-651B5CD8F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D312AF-7E28-2942-8272-3BAD77C09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2EBA-9715-4644-A346-63F77EC1D36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C0199A-3CD0-834A-B0ED-15E747700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7B2350-1AE0-E64B-AAA1-19F6BD15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D3D-DEC5-EA49-976B-ED8E0576A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92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AA0DBC-F3B6-5D4C-A514-F7E706934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EA1CF99-487E-5E4D-BBF6-4EC5BC5F4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8D8763-FBEB-6D4A-B1F8-CA1941425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0F7505-629C-2540-9841-0BC4CD71F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2EBA-9715-4644-A346-63F77EC1D36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5AF9BD-5CF5-6140-98F7-04123B8B8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D785EF-B382-344C-AE90-65B9573F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AD3D-DEC5-EA49-976B-ED8E0576A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07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DB817F-6D7F-F44E-8E12-2D75681F1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EA20FC-08B1-1B41-AC0D-32E9676F3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EC4672-6067-C042-AADC-034B75E6C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E2EBA-9715-4644-A346-63F77EC1D36C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3A8BA2-9998-F347-80F6-7915564FC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53655F-06E0-9446-94BC-11CBDFCC31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6AD3D-DEC5-EA49-976B-ED8E0576A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30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rbes.ru/biznes/354799-sliyanie-yandekstaksi-i-uber-sdelka-goda-po-versii-forbe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aeshastitko@econ.msu.ru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g-walk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26B64-1BBA-B34F-94D9-BF07700F3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830" y="1996068"/>
            <a:ext cx="10392936" cy="1839952"/>
          </a:xfrm>
        </p:spPr>
        <p:txBody>
          <a:bodyPr>
            <a:noAutofit/>
          </a:bodyPr>
          <a:lstStyle/>
          <a:p>
            <a:br>
              <a:rPr lang="ru-RU" sz="4800" b="1" dirty="0">
                <a:latin typeface="+mn-lt"/>
              </a:rPr>
            </a:br>
            <a:br>
              <a:rPr lang="ru-RU" sz="4800" b="1" dirty="0">
                <a:latin typeface="+mn-lt"/>
              </a:rPr>
            </a:br>
            <a:br>
              <a:rPr lang="ru-RU" sz="4800" b="1" dirty="0">
                <a:latin typeface="+mn-lt"/>
              </a:rPr>
            </a:br>
            <a:br>
              <a:rPr lang="ru-RU" sz="4800" b="1" dirty="0">
                <a:latin typeface="+mn-lt"/>
              </a:rPr>
            </a:br>
            <a:r>
              <a:rPr lang="ru-RU" sz="2800" b="1" dirty="0">
                <a:latin typeface="+mn-lt"/>
              </a:rPr>
              <a:t>Форум «Новые производственные технологии»</a:t>
            </a:r>
            <a:br>
              <a:rPr lang="ru-RU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03 </a:t>
            </a:r>
            <a:r>
              <a:rPr lang="ru-RU" sz="2800" b="1" dirty="0">
                <a:latin typeface="+mn-lt"/>
              </a:rPr>
              <a:t>декабря 2020 года</a:t>
            </a:r>
            <a:br>
              <a:rPr lang="ru-RU" sz="2800" b="1" dirty="0">
                <a:latin typeface="+mn-lt"/>
              </a:rPr>
            </a:br>
            <a:br>
              <a:rPr lang="ru-RU" sz="4800" b="1" dirty="0">
                <a:latin typeface="+mn-lt"/>
              </a:rPr>
            </a:br>
            <a:r>
              <a:rPr lang="ru-RU" sz="4800" b="1" dirty="0">
                <a:latin typeface="+mn-lt"/>
              </a:rPr>
              <a:t>Почему цифровая трансформация амбивалентна по эффектам</a:t>
            </a:r>
            <a:br>
              <a:rPr lang="ru-RU" sz="4800" b="1" dirty="0">
                <a:latin typeface="+mn-lt"/>
              </a:rPr>
            </a:br>
            <a:r>
              <a:rPr lang="ru-RU" sz="4800" b="1" dirty="0">
                <a:latin typeface="+mn-lt"/>
              </a:rPr>
              <a:t>(случай антимонопольной политики)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BA1A93-B8B7-0543-B90C-25A99ED84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493" y="4471639"/>
            <a:ext cx="10181063" cy="2414239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А.Е.Шаститко</a:t>
            </a:r>
            <a:endParaRPr lang="en-US" b="1" dirty="0"/>
          </a:p>
          <a:p>
            <a:r>
              <a:rPr lang="ru-RU" b="1" dirty="0"/>
              <a:t>Доктор экономических наук, профессор</a:t>
            </a:r>
          </a:p>
          <a:p>
            <a:r>
              <a:rPr lang="ru-RU" b="1" dirty="0"/>
              <a:t>Заведующий кафедрой конкурентной и промышленной политики экономического факультета МГУ имени </a:t>
            </a:r>
            <a:r>
              <a:rPr lang="ru-RU" b="1" dirty="0" err="1"/>
              <a:t>М.В.Ломоносова</a:t>
            </a:r>
            <a:endParaRPr lang="ru-RU" b="1" dirty="0"/>
          </a:p>
          <a:p>
            <a:r>
              <a:rPr lang="ru-RU" b="1" dirty="0"/>
              <a:t>Директор Центра исследований конкуренции и экономического регулирования </a:t>
            </a:r>
            <a:r>
              <a:rPr lang="ru-RU" b="1" dirty="0" err="1"/>
              <a:t>РАНХиГС</a:t>
            </a:r>
            <a:r>
              <a:rPr lang="ru-RU" b="1" dirty="0"/>
              <a:t> при Президенте РФ</a:t>
            </a:r>
          </a:p>
        </p:txBody>
      </p:sp>
    </p:spTree>
    <p:extLst>
      <p:ext uri="{BB962C8B-B14F-4D97-AF65-F5344CB8AC3E}">
        <p14:creationId xmlns:p14="http://schemas.microsoft.com/office/powerpoint/2010/main" val="890424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968F37-BC33-A947-966B-D224A6617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39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  <a:cs typeface="Times New Roman" panose="02020603050405020304" pitchFamily="18" charset="0"/>
              </a:rPr>
              <a:t>Сетевые эффекты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08D63B-115C-E145-8272-3E79E224E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1460810"/>
            <a:ext cx="10907751" cy="4716153"/>
          </a:xfrm>
        </p:spPr>
        <p:txBody>
          <a:bodyPr>
            <a:normAutofit/>
          </a:bodyPr>
          <a:lstStyle/>
          <a:p>
            <a:r>
              <a:rPr lang="ru-RU" sz="3200" dirty="0"/>
              <a:t>Проблема перевода (</a:t>
            </a:r>
            <a:r>
              <a:rPr lang="en-US" sz="3200" dirty="0"/>
              <a:t>network effects vs. network externalities</a:t>
            </a:r>
            <a:r>
              <a:rPr lang="ru-RU" sz="3200" dirty="0"/>
              <a:t>)</a:t>
            </a:r>
            <a:endParaRPr lang="en-US" sz="3200" dirty="0"/>
          </a:p>
          <a:p>
            <a:r>
              <a:rPr lang="ru-RU" sz="3200" dirty="0"/>
              <a:t>Прямые и косвенные сетевые </a:t>
            </a:r>
            <a:r>
              <a:rPr lang="ru-RU" sz="3200" dirty="0" err="1"/>
              <a:t>экстерналии</a:t>
            </a:r>
            <a:endParaRPr lang="ru-RU" sz="3200" dirty="0"/>
          </a:p>
          <a:p>
            <a:r>
              <a:rPr lang="ru-RU" sz="3200" dirty="0"/>
              <a:t>Функционал платформ</a:t>
            </a:r>
          </a:p>
          <a:p>
            <a:r>
              <a:rPr lang="ru-RU" sz="3200" dirty="0"/>
              <a:t>Говорим платформа, подразумеваем многосторонний рынок, и наоборот?...</a:t>
            </a:r>
          </a:p>
          <a:p>
            <a:r>
              <a:rPr lang="ru-RU" sz="3200" dirty="0"/>
              <a:t>Имеет ли значение, кто выигрывает? (в чьей команде игрок?)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47562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A52D0-7656-C247-A339-D989EA7EA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44" y="365125"/>
            <a:ext cx="11641872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</a:rPr>
              <a:t>Антимонопольные дела против Майкрософт (более 20 лет…)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EC0735-9C0F-DA4F-B15E-9AFEB37D4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5" y="1825624"/>
            <a:ext cx="10851995" cy="4463663"/>
          </a:xfrm>
        </p:spPr>
        <p:txBody>
          <a:bodyPr/>
          <a:lstStyle/>
          <a:p>
            <a:r>
              <a:rPr lang="ru-RU" dirty="0" err="1"/>
              <a:t>Косякина</a:t>
            </a:r>
            <a:r>
              <a:rPr lang="ru-RU" dirty="0"/>
              <a:t> А.И., </a:t>
            </a:r>
            <a:r>
              <a:rPr lang="ru-RU" dirty="0" err="1"/>
              <a:t>Подлесная</a:t>
            </a:r>
            <a:r>
              <a:rPr lang="ru-RU" dirty="0"/>
              <a:t> А.В. Противодействие монополистической деятельности в сфере программного обеспечения на примере дел против компании </a:t>
            </a:r>
            <a:r>
              <a:rPr lang="en-US" dirty="0"/>
              <a:t>Microsoft.  </a:t>
            </a:r>
            <a:r>
              <a:rPr lang="ru-RU" i="1" dirty="0"/>
              <a:t>Научные исследования экономического факультета. Электронный журнал</a:t>
            </a:r>
            <a:r>
              <a:rPr lang="ru-RU" dirty="0"/>
              <a:t>. 2018;10(2):29-52.</a:t>
            </a:r>
          </a:p>
          <a:p>
            <a:r>
              <a:rPr lang="ru-RU" dirty="0" err="1"/>
              <a:t>Шаститко</a:t>
            </a:r>
            <a:r>
              <a:rPr lang="ru-RU" dirty="0"/>
              <a:t> А.Е., </a:t>
            </a:r>
            <a:r>
              <a:rPr lang="ru-RU" dirty="0" err="1"/>
              <a:t>Курдин</a:t>
            </a:r>
            <a:r>
              <a:rPr lang="ru-RU" dirty="0"/>
              <a:t> А.А. Эффекты распространения рыночной власти владельцев ключевых мощностей на рынках программного обеспечения // Управленец. 2017. №4(68). С. 43–52.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43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DA403-0CC6-B446-8737-79E73E056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37" y="1"/>
            <a:ext cx="10562063" cy="100361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</a:rPr>
              <a:t>Общая идея (1)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FD33E2-BE15-4E4B-BF00-1FF577D3D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4" y="1182029"/>
            <a:ext cx="11396546" cy="562021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Операционная система: исключительные права – Майкрософт</a:t>
            </a:r>
          </a:p>
          <a:p>
            <a:r>
              <a:rPr lang="ru-RU" dirty="0"/>
              <a:t>Ограничения на </a:t>
            </a:r>
            <a:r>
              <a:rPr lang="ru-RU" dirty="0" err="1"/>
              <a:t>дублируемость</a:t>
            </a:r>
            <a:r>
              <a:rPr lang="ru-RU" dirty="0"/>
              <a:t> ОС (особенно на ПК и десктопах)</a:t>
            </a:r>
          </a:p>
          <a:p>
            <a:r>
              <a:rPr lang="ru-RU" dirty="0"/>
              <a:t>Приложения разного функционального назначения (в том числе те, которые могли бы быть развиты в альтернативную ОС): иногда только Майкрософт, иногда – только независимые разработчики, часто – и те, и другие.</a:t>
            </a:r>
          </a:p>
          <a:p>
            <a:r>
              <a:rPr lang="ru-RU" dirty="0"/>
              <a:t>Сама по себе ОС для конечных пользователей бесполезна.</a:t>
            </a:r>
          </a:p>
          <a:p>
            <a:r>
              <a:rPr lang="ru-RU" dirty="0"/>
              <a:t>Основные источники монетизации контроля над ОС – через приложения (собственные и независимых разработчиков)</a:t>
            </a:r>
          </a:p>
          <a:p>
            <a:r>
              <a:rPr lang="ru-RU" dirty="0"/>
              <a:t>ОС – совместимость приложений и форматов информации для пользователей</a:t>
            </a:r>
          </a:p>
          <a:p>
            <a:r>
              <a:rPr lang="ru-RU" dirty="0"/>
              <a:t>ОС – через призму теории сетевых эффектов и/или ключевых мощностей</a:t>
            </a:r>
          </a:p>
        </p:txBody>
      </p:sp>
    </p:spTree>
    <p:extLst>
      <p:ext uri="{BB962C8B-B14F-4D97-AF65-F5344CB8AC3E}">
        <p14:creationId xmlns:p14="http://schemas.microsoft.com/office/powerpoint/2010/main" val="2317648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C812A-26DA-D746-AA25-8AB09191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5972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</a:rPr>
              <a:t>Общая идея (2)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04D88A-0391-F548-9868-139117E36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779" y="1081668"/>
            <a:ext cx="11530361" cy="5452947"/>
          </a:xfrm>
        </p:spPr>
        <p:txBody>
          <a:bodyPr/>
          <a:lstStyle/>
          <a:p>
            <a:r>
              <a:rPr lang="ru-RU" dirty="0"/>
              <a:t>Майкрософт – доминирование на рынке ОС для ПК</a:t>
            </a:r>
          </a:p>
          <a:p>
            <a:r>
              <a:rPr lang="ru-RU" dirty="0"/>
              <a:t>Злоупотребление на рынке ОС?</a:t>
            </a:r>
          </a:p>
          <a:p>
            <a:r>
              <a:rPr lang="ru-RU" dirty="0"/>
              <a:t>Последствия злоупотребления на рынке ОС и/или на смежных рынках</a:t>
            </a:r>
          </a:p>
          <a:p>
            <a:r>
              <a:rPr lang="ru-RU" dirty="0"/>
              <a:t>Варианты применения концепции вреда: </a:t>
            </a:r>
          </a:p>
          <a:p>
            <a:pPr marL="914400" lvl="1" indent="-457200">
              <a:buAutoNum type="arabicParenBoth"/>
            </a:pPr>
            <a:r>
              <a:rPr lang="ru-RU" dirty="0"/>
              <a:t>на том же самом рынке, но тогда рынок должен быть определен с учетом специфики возникающих негативных эффектов, </a:t>
            </a:r>
          </a:p>
          <a:p>
            <a:pPr marL="914400" lvl="1" indent="-457200">
              <a:buAutoNum type="arabicParenBoth"/>
            </a:pPr>
            <a:r>
              <a:rPr lang="ru-RU" dirty="0"/>
              <a:t>на другом (связанном/смежном) рынке, в этом случае нет необходимости использовать концепции платформ и многосторонних рынков</a:t>
            </a:r>
          </a:p>
        </p:txBody>
      </p:sp>
    </p:spTree>
    <p:extLst>
      <p:ext uri="{BB962C8B-B14F-4D97-AF65-F5344CB8AC3E}">
        <p14:creationId xmlns:p14="http://schemas.microsoft.com/office/powerpoint/2010/main" val="3001044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8101DF-1897-014A-8E30-C6C0F29C8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99" y="89210"/>
            <a:ext cx="10918902" cy="9255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+mn-lt"/>
                <a:cs typeface="Times New Roman" panose="02020603050405020304" pitchFamily="18" charset="0"/>
              </a:rPr>
              <a:t>Дело «Лаборатория Касперского </a:t>
            </a:r>
            <a:r>
              <a:rPr lang="en-US" b="1" dirty="0">
                <a:latin typeface="+mn-lt"/>
                <a:cs typeface="Times New Roman" panose="02020603050405020304" pitchFamily="18" charset="0"/>
              </a:rPr>
              <a:t>vs. Microsoft</a:t>
            </a:r>
            <a:r>
              <a:rPr lang="ru-RU" b="1" dirty="0">
                <a:latin typeface="+mn-lt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C2B4DC-4BF5-1647-969D-10C0EBBBD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327" y="1282390"/>
            <a:ext cx="11820293" cy="5210485"/>
          </a:xfrm>
        </p:spPr>
        <p:txBody>
          <a:bodyPr>
            <a:normAutofit/>
          </a:bodyPr>
          <a:lstStyle/>
          <a:p>
            <a:r>
              <a:rPr lang="ru-RU" dirty="0"/>
              <a:t>Приложения для обеспечения защиты программ и устройств</a:t>
            </a:r>
          </a:p>
          <a:p>
            <a:r>
              <a:rPr lang="ru-RU" dirty="0"/>
              <a:t>Множество разработчиков</a:t>
            </a:r>
          </a:p>
          <a:p>
            <a:r>
              <a:rPr lang="ru-RU" dirty="0"/>
              <a:t>Изначально отсутствие собственной программы у </a:t>
            </a:r>
            <a:r>
              <a:rPr lang="en-US" dirty="0"/>
              <a:t>Microsoft</a:t>
            </a:r>
            <a:endParaRPr lang="ru-RU" dirty="0"/>
          </a:p>
          <a:p>
            <a:r>
              <a:rPr lang="ru-RU" dirty="0"/>
              <a:t>Появление собственных разработок с обновлением ОС (вопрос: в новой ОС антивирусная программа интегрирована в ОС, а раньше – нет, почему так? Есть альтернативы? Последствия для конечных пользователей?) </a:t>
            </a:r>
          </a:p>
          <a:p>
            <a:r>
              <a:rPr lang="ru-RU" dirty="0"/>
              <a:t>Взаимодействие антивирусных программ на одном устройстве</a:t>
            </a:r>
          </a:p>
          <a:p>
            <a:r>
              <a:rPr lang="ru-RU" dirty="0"/>
              <a:t>Действия </a:t>
            </a:r>
            <a:r>
              <a:rPr lang="en-US" dirty="0"/>
              <a:t>Microsoft</a:t>
            </a:r>
            <a:r>
              <a:rPr lang="ru-RU" dirty="0"/>
              <a:t> в отношении независимых разработчиков антивирусного программного обеспечения </a:t>
            </a:r>
          </a:p>
          <a:p>
            <a:r>
              <a:rPr lang="ru-RU" dirty="0"/>
              <a:t>Результаты рассмотрения дела и их объяснение</a:t>
            </a:r>
          </a:p>
        </p:txBody>
      </p:sp>
    </p:spTree>
    <p:extLst>
      <p:ext uri="{BB962C8B-B14F-4D97-AF65-F5344CB8AC3E}">
        <p14:creationId xmlns:p14="http://schemas.microsoft.com/office/powerpoint/2010/main" val="3134155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BC2514-EE7C-B941-80DB-884F5D15E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49" y="267629"/>
            <a:ext cx="10907751" cy="95900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</a:rPr>
              <a:t>Дело  «Лаборатория Касперского </a:t>
            </a:r>
            <a:r>
              <a:rPr lang="en-US" sz="4000" b="1" dirty="0">
                <a:latin typeface="+mn-lt"/>
              </a:rPr>
              <a:t>vs.</a:t>
            </a:r>
            <a:r>
              <a:rPr lang="ru-RU" sz="4000" b="1" dirty="0">
                <a:latin typeface="+mn-lt"/>
              </a:rPr>
              <a:t> </a:t>
            </a:r>
            <a:r>
              <a:rPr lang="en-US" sz="4000" b="1" dirty="0">
                <a:latin typeface="+mn-lt"/>
              </a:rPr>
              <a:t>Apple</a:t>
            </a:r>
            <a:r>
              <a:rPr lang="ru-RU" sz="4000" b="1" dirty="0">
                <a:latin typeface="+mn-lt"/>
              </a:rPr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FB68F8-73F8-F741-9378-2A1776C4D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478" y="1371600"/>
            <a:ext cx="11496907" cy="5118410"/>
          </a:xfrm>
        </p:spPr>
        <p:txBody>
          <a:bodyPr>
            <a:normAutofit/>
          </a:bodyPr>
          <a:lstStyle/>
          <a:p>
            <a:r>
              <a:rPr lang="ru-RU" dirty="0"/>
              <a:t>Особенность экосистемы Эппл (</a:t>
            </a:r>
            <a:r>
              <a:rPr lang="ru-RU" dirty="0" err="1"/>
              <a:t>экосистемный</a:t>
            </a:r>
            <a:r>
              <a:rPr lang="ru-RU" dirty="0"/>
              <a:t> подход в исследовании рынков для применения антимонопольного законодательства)</a:t>
            </a:r>
          </a:p>
          <a:p>
            <a:r>
              <a:rPr lang="ru-RU" dirty="0"/>
              <a:t>Приложения для родительского контроля (значение технических аспектов </a:t>
            </a:r>
            <a:r>
              <a:rPr lang="en-US" dirty="0"/>
              <a:t>API, MDM</a:t>
            </a:r>
            <a:r>
              <a:rPr lang="ru-RU" dirty="0"/>
              <a:t>-профили и т.п.)</a:t>
            </a:r>
          </a:p>
          <a:p>
            <a:r>
              <a:rPr lang="ru-RU" dirty="0"/>
              <a:t>Дилемма Эппл: доходы/прибыль от устройств против доходов от приложений</a:t>
            </a:r>
          </a:p>
          <a:p>
            <a:r>
              <a:rPr lang="ru-RU" dirty="0"/>
              <a:t>Решение ФАС</a:t>
            </a:r>
          </a:p>
          <a:p>
            <a:r>
              <a:rPr lang="ru-RU" dirty="0"/>
              <a:t>Что дальше?</a:t>
            </a:r>
          </a:p>
        </p:txBody>
      </p:sp>
    </p:spTree>
    <p:extLst>
      <p:ext uri="{BB962C8B-B14F-4D97-AF65-F5344CB8AC3E}">
        <p14:creationId xmlns:p14="http://schemas.microsoft.com/office/powerpoint/2010/main" val="1730949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71A8E4-D5BA-D942-A8C4-A2475C48F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05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</a:rPr>
              <a:t>Источник: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8B240F-94FC-8547-946D-4C396FBEB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Шаститко</a:t>
            </a:r>
            <a:r>
              <a:rPr lang="ru-RU" dirty="0"/>
              <a:t> А.Е., Павлова Н.С., Кащенко Н.В. (2020). Антимонопольное регулирование продуктовых экосистем: случай «АО “Лаборатория Касперского” – </a:t>
            </a:r>
            <a:r>
              <a:rPr lang="en-US" dirty="0"/>
              <a:t>Apple Inc.» // </a:t>
            </a:r>
            <a:r>
              <a:rPr lang="ru-RU" dirty="0"/>
              <a:t>Управленец. Т. 11, № 4. С. 29–42. </a:t>
            </a:r>
            <a:r>
              <a:rPr lang="en-US" dirty="0"/>
              <a:t>DOI: 10.29141/2218-5003-2020-11-4-3.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524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29ABD-4AB8-8C47-8A85-9CB9730A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+mn-lt"/>
                <a:cs typeface="Times New Roman" panose="02020603050405020304" pitchFamily="18" charset="0"/>
              </a:rPr>
              <a:t>Дело «Яндекс</a:t>
            </a:r>
            <a:r>
              <a:rPr lang="en-US" b="1" dirty="0">
                <a:latin typeface="+mn-lt"/>
                <a:cs typeface="Times New Roman" panose="02020603050405020304" pitchFamily="18" charset="0"/>
              </a:rPr>
              <a:t> vs. Google</a:t>
            </a:r>
            <a:r>
              <a:rPr lang="ru-RU" b="1" dirty="0">
                <a:latin typeface="+mn-lt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CB878-4E71-6044-9006-312266AEE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29" y="1690688"/>
            <a:ext cx="11597269" cy="4899683"/>
          </a:xfrm>
        </p:spPr>
        <p:txBody>
          <a:bodyPr/>
          <a:lstStyle/>
          <a:p>
            <a:r>
              <a:rPr lang="ru-RU" dirty="0"/>
              <a:t>Политика цифровых гигантов в отношении смежных бизнесов</a:t>
            </a:r>
          </a:p>
          <a:p>
            <a:r>
              <a:rPr lang="ru-RU" dirty="0"/>
              <a:t>Приобретение операционной системы для мобильных устройств</a:t>
            </a:r>
          </a:p>
          <a:p>
            <a:r>
              <a:rPr lang="ru-RU" dirty="0"/>
              <a:t>Взаимоотношения с производителями мобильных устройств</a:t>
            </a:r>
            <a:r>
              <a:rPr lang="en-US" dirty="0"/>
              <a:t> (</a:t>
            </a:r>
            <a:r>
              <a:rPr lang="ru-RU" dirty="0"/>
              <a:t>проблема предустановки приложений</a:t>
            </a:r>
            <a:r>
              <a:rPr lang="en-US" dirty="0"/>
              <a:t>)</a:t>
            </a:r>
            <a:endParaRPr lang="ru-RU" dirty="0"/>
          </a:p>
          <a:p>
            <a:r>
              <a:rPr lang="ru-RU" dirty="0"/>
              <a:t>Взаимоотношения с конкурентами</a:t>
            </a:r>
          </a:p>
          <a:p>
            <a:r>
              <a:rPr lang="ru-RU" dirty="0"/>
              <a:t>Обращение к регулятору (варианты претензий)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936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BDDB9A3-8C7A-C347-89C7-537265230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42117"/>
            <a:ext cx="10515600" cy="1884556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  <a:cs typeface="Times New Roman" panose="02020603050405020304" pitchFamily="18" charset="0"/>
              </a:rPr>
              <a:t>Противодействие ограничивающим конкуренцию соглашениям</a:t>
            </a:r>
          </a:p>
        </p:txBody>
      </p:sp>
    </p:spTree>
    <p:extLst>
      <p:ext uri="{BB962C8B-B14F-4D97-AF65-F5344CB8AC3E}">
        <p14:creationId xmlns:p14="http://schemas.microsoft.com/office/powerpoint/2010/main" val="2628173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29ABD-4AB8-8C47-8A85-9CB9730A1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15" y="1"/>
            <a:ext cx="11727985" cy="140505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</a:rPr>
              <a:t>Соглашения между платформами: </a:t>
            </a:r>
            <a:r>
              <a:rPr lang="ru-RU" sz="4000" b="1" dirty="0" err="1">
                <a:latin typeface="+mn-lt"/>
              </a:rPr>
              <a:t>полусговор</a:t>
            </a:r>
            <a:endParaRPr lang="ru-RU" sz="40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CB878-4E71-6044-9006-312266AEE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15" y="1271238"/>
            <a:ext cx="11563813" cy="5486401"/>
          </a:xfrm>
        </p:spPr>
        <p:txBody>
          <a:bodyPr>
            <a:normAutofit/>
          </a:bodyPr>
          <a:lstStyle/>
          <a:p>
            <a:r>
              <a:rPr lang="ru-RU" dirty="0"/>
              <a:t>Понятие «</a:t>
            </a:r>
            <a:r>
              <a:rPr lang="ru-RU" dirty="0" err="1"/>
              <a:t>полусговора</a:t>
            </a:r>
            <a:r>
              <a:rPr lang="ru-RU" dirty="0"/>
              <a:t>» (</a:t>
            </a:r>
            <a:r>
              <a:rPr lang="ru-RU" dirty="0" err="1"/>
              <a:t>semi-collusion</a:t>
            </a:r>
            <a:r>
              <a:rPr lang="ru-RU" dirty="0"/>
              <a:t>): сговор на одной из сторон двустороннего рынка</a:t>
            </a:r>
          </a:p>
          <a:p>
            <a:r>
              <a:rPr lang="ru-RU" dirty="0"/>
              <a:t>Как правило, запрещен </a:t>
            </a:r>
            <a:r>
              <a:rPr lang="ru-RU" dirty="0" err="1"/>
              <a:t>per</a:t>
            </a:r>
            <a:r>
              <a:rPr lang="ru-RU" dirty="0"/>
              <a:t> </a:t>
            </a:r>
            <a:r>
              <a:rPr lang="ru-RU" dirty="0" err="1"/>
              <a:t>se</a:t>
            </a:r>
            <a:r>
              <a:rPr lang="ru-RU" dirty="0"/>
              <a:t> антимонопольным законодательством</a:t>
            </a:r>
          </a:p>
          <a:p>
            <a:r>
              <a:rPr lang="ru-RU" dirty="0"/>
              <a:t>«</a:t>
            </a:r>
            <a:r>
              <a:rPr lang="ru-RU" dirty="0" err="1"/>
              <a:t>Полусговор</a:t>
            </a:r>
            <a:r>
              <a:rPr lang="ru-RU" dirty="0"/>
              <a:t>» в отдельных случаях может приводить к росту благосостояния потребителей и общественного благосостояния:</a:t>
            </a:r>
          </a:p>
          <a:p>
            <a:pPr lvl="1"/>
            <a:r>
              <a:rPr lang="ru-RU" dirty="0"/>
              <a:t>Повышение цен для одной группы компенсируется снижением цен для другой группы. Если есть существенный положительный перекрестный сетевой эффект для первой группы от роста численности второй группы, то возможен и рост благосостояния первой группы</a:t>
            </a:r>
          </a:p>
          <a:p>
            <a:pPr lvl="1"/>
            <a:r>
              <a:rPr lang="ru-RU" dirty="0"/>
              <a:t>Если перекрестный сетевой эффект для второй группы от роста численности первой группы отрицательный, то благосостояние второй группы растет еще больше</a:t>
            </a:r>
          </a:p>
          <a:p>
            <a:pPr lvl="1"/>
            <a:r>
              <a:rPr lang="ru-RU" dirty="0"/>
              <a:t>Платформам может быть выгодно договариваться об установлении цены ниже конкурентной на одной из сторон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756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2945C00-D5AC-C644-88B6-D65903034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68" y="22309"/>
            <a:ext cx="9634650" cy="2062969"/>
          </a:xfrm>
        </p:spPr>
        <p:txBody>
          <a:bodyPr>
            <a:normAutofit/>
          </a:bodyPr>
          <a:lstStyle/>
          <a:p>
            <a:r>
              <a:rPr lang="ru-RU" b="1" dirty="0">
                <a:latin typeface="+mn-lt"/>
              </a:rPr>
              <a:t>…сложная гамма чувств, испытываемых к объекту (психоаналитическая нормальность)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52AA6A9-607A-534E-A21F-86561AB70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2658" y="1957178"/>
            <a:ext cx="3164470" cy="489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922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29ABD-4AB8-8C47-8A85-9CB9730A1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69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>
                <a:latin typeface="+mn-lt"/>
              </a:rPr>
              <a:t>Полусговор</a:t>
            </a:r>
            <a:r>
              <a:rPr lang="ru-RU" sz="4000" b="1" dirty="0">
                <a:latin typeface="+mn-lt"/>
              </a:rPr>
              <a:t> платформ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CB878-4E71-6044-9006-312266AEE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38507"/>
            <a:ext cx="11095463" cy="5054368"/>
          </a:xfrm>
        </p:spPr>
        <p:txBody>
          <a:bodyPr>
            <a:normAutofit/>
          </a:bodyPr>
          <a:lstStyle/>
          <a:p>
            <a:r>
              <a:rPr lang="ru-RU" dirty="0"/>
              <a:t>«</a:t>
            </a:r>
            <a:r>
              <a:rPr lang="ru-RU" dirty="0" err="1"/>
              <a:t>Полусговор</a:t>
            </a:r>
            <a:r>
              <a:rPr lang="ru-RU" dirty="0"/>
              <a:t>» в отдельных случаях может приводить к росту  общественного благосостояния – риск ошибки I рода</a:t>
            </a:r>
          </a:p>
          <a:p>
            <a:pPr marL="0" indent="0">
              <a:buNone/>
            </a:pPr>
            <a:r>
              <a:rPr lang="ru-RU" dirty="0"/>
              <a:t>=&gt; Риск ошибки I рода</a:t>
            </a:r>
          </a:p>
          <a:p>
            <a:pPr lvl="1"/>
            <a:r>
              <a:rPr lang="ru-RU" dirty="0"/>
              <a:t>Исключения для платформ? Правило взвешенного подхода  вместо </a:t>
            </a:r>
            <a:r>
              <a:rPr lang="ru-RU" dirty="0" err="1"/>
              <a:t>per</a:t>
            </a:r>
            <a:r>
              <a:rPr lang="ru-RU" dirty="0"/>
              <a:t> </a:t>
            </a:r>
            <a:r>
              <a:rPr lang="ru-RU" dirty="0" err="1"/>
              <a:t>se</a:t>
            </a:r>
            <a:r>
              <a:rPr lang="ru-RU" dirty="0"/>
              <a:t> запрета, если сговариваются платформы?</a:t>
            </a:r>
          </a:p>
          <a:p>
            <a:pPr lvl="1"/>
            <a:r>
              <a:rPr lang="ru-RU" dirty="0"/>
              <a:t>Необходим подход к оценке величины перекрестных сетевых эффектов</a:t>
            </a:r>
          </a:p>
          <a:p>
            <a:pPr marL="0" indent="0">
              <a:buNone/>
            </a:pPr>
            <a:r>
              <a:rPr lang="ru-RU" dirty="0"/>
              <a:t>=</a:t>
            </a:r>
            <a:r>
              <a:rPr lang="en-US" dirty="0"/>
              <a:t>&gt; </a:t>
            </a:r>
            <a:r>
              <a:rPr lang="ru-RU" dirty="0"/>
              <a:t>Риск ошибки II рода</a:t>
            </a:r>
          </a:p>
          <a:p>
            <a:pPr lvl="1"/>
            <a:r>
              <a:rPr lang="ru-RU" dirty="0"/>
              <a:t>Стимулы выдать «классический» сговор за сговор платформ</a:t>
            </a:r>
          </a:p>
          <a:p>
            <a:pPr lvl="1"/>
            <a:r>
              <a:rPr lang="ru-RU" dirty="0"/>
              <a:t>Даже если в итоге будет принято верное решение, возникнут трансакционные издержки «взвешенного подхода»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912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C0A0C99-62FA-6443-949A-7BF2E227C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3697"/>
            <a:ext cx="10515600" cy="2263697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Антимонопольный контроль сделок экономической концентрации</a:t>
            </a:r>
          </a:p>
        </p:txBody>
      </p:sp>
    </p:spTree>
    <p:extLst>
      <p:ext uri="{BB962C8B-B14F-4D97-AF65-F5344CB8AC3E}">
        <p14:creationId xmlns:p14="http://schemas.microsoft.com/office/powerpoint/2010/main" val="3061269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3A0B8-7E62-814F-A2E4-80FDDDC4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815"/>
            <a:ext cx="10515600" cy="95900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</a:rPr>
              <a:t>Соглашение Яндекс – </a:t>
            </a:r>
            <a:r>
              <a:rPr lang="en-US" sz="4000" b="1" dirty="0">
                <a:latin typeface="+mn-lt"/>
              </a:rPr>
              <a:t>Uber</a:t>
            </a:r>
            <a:endParaRPr lang="ru-RU" sz="40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C9B4BA-1A7E-0947-A72F-99E710955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67" y="1382751"/>
            <a:ext cx="10961649" cy="5029200"/>
          </a:xfrm>
        </p:spPr>
        <p:txBody>
          <a:bodyPr/>
          <a:lstStyle/>
          <a:p>
            <a:r>
              <a:rPr lang="ru-RU" dirty="0"/>
              <a:t>Релевантный рынок (границы)</a:t>
            </a:r>
          </a:p>
          <a:p>
            <a:r>
              <a:rPr lang="ru-RU" dirty="0"/>
              <a:t>Положение на рынке</a:t>
            </a:r>
          </a:p>
          <a:p>
            <a:r>
              <a:rPr lang="ru-RU" dirty="0"/>
              <a:t>Угрозы конкуренции</a:t>
            </a:r>
          </a:p>
          <a:p>
            <a:r>
              <a:rPr lang="ru-RU" dirty="0"/>
              <a:t>Эффекты для конечных пользователей (в том числе вытеснения платформами традиционных форм таксомоторных пассажирских перевозок)</a:t>
            </a:r>
          </a:p>
          <a:p>
            <a:r>
              <a:rPr lang="ru-RU" dirty="0"/>
              <a:t>Для сведения: </a:t>
            </a:r>
            <a:r>
              <a:rPr lang="en-US" dirty="0">
                <a:hlinkClick r:id="rId2"/>
              </a:rPr>
              <a:t>https://www.forbes.ru/biznes/354799-sliyanie-yandekstaksi-i-uber-sdelka-goda-po-versii-forbes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744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817D0E-2529-E846-8087-0C89B2634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224" y="1"/>
            <a:ext cx="10673576" cy="1193180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21F835-DAEB-E045-B765-2156BC8CA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23" y="959005"/>
            <a:ext cx="11708781" cy="5742878"/>
          </a:xfrm>
        </p:spPr>
        <p:txBody>
          <a:bodyPr>
            <a:normAutofit/>
          </a:bodyPr>
          <a:lstStyle/>
          <a:p>
            <a:r>
              <a:rPr lang="ru-RU" dirty="0"/>
              <a:t>Цифровая  трансформация не устраняет диады «координация-распределение»</a:t>
            </a:r>
          </a:p>
          <a:p>
            <a:r>
              <a:rPr lang="ru-RU" dirty="0"/>
              <a:t>Прошлые заслуги </a:t>
            </a:r>
            <a:r>
              <a:rPr lang="en-US" dirty="0"/>
              <a:t>(</a:t>
            </a:r>
            <a:r>
              <a:rPr lang="ru-RU" dirty="0"/>
              <a:t>победа в конкуренции</a:t>
            </a:r>
            <a:r>
              <a:rPr lang="en-US" dirty="0"/>
              <a:t>) </a:t>
            </a:r>
            <a:r>
              <a:rPr lang="ru-RU" dirty="0"/>
              <a:t>не являются оправданием будущих нарушений</a:t>
            </a:r>
            <a:endParaRPr lang="en-US" dirty="0"/>
          </a:p>
          <a:p>
            <a:r>
              <a:rPr lang="ru-RU" dirty="0"/>
              <a:t>Однако, что именно считать нарушением и какой режим применим к соответствующим коммерческим практикам, по-прежнему – вопрос</a:t>
            </a:r>
          </a:p>
          <a:p>
            <a:r>
              <a:rPr lang="ru-RU" dirty="0"/>
              <a:t>Отражение в научном дискурсе неоднозначности эффектов цифровой трансформации: наличие как положительных, так и отрицательных сторон ЦТ (кто и на что именно будет обращать внимание?)</a:t>
            </a:r>
          </a:p>
          <a:p>
            <a:r>
              <a:rPr lang="ru-RU" dirty="0"/>
              <a:t>Риски непоследовательности в построении регуляторной практики в отношении цифровых компаний и рынков</a:t>
            </a:r>
          </a:p>
          <a:p>
            <a:r>
              <a:rPr lang="ru-RU" dirty="0"/>
              <a:t>Для России: </a:t>
            </a:r>
            <a:r>
              <a:rPr lang="ru-RU" dirty="0" err="1"/>
              <a:t>антитраст</a:t>
            </a:r>
            <a:r>
              <a:rPr lang="ru-RU" dirty="0"/>
              <a:t> - экономическое регулирование. И это – проблема.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88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75F69DB-40DD-8745-B299-2778328B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784" y="2219093"/>
            <a:ext cx="10116015" cy="2464419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  <a:br>
              <a:rPr lang="ru-RU" dirty="0"/>
            </a:br>
            <a:r>
              <a:rPr lang="en-US" dirty="0">
                <a:hlinkClick r:id="rId2"/>
              </a:rPr>
              <a:t>aeshastitko@econ.msu.ru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339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817D0E-2529-E846-8087-0C89B2634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224" y="1"/>
            <a:ext cx="10673576" cy="1193180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Сначала 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21F835-DAEB-E045-B765-2156BC8CA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23" y="959005"/>
            <a:ext cx="11708781" cy="5742878"/>
          </a:xfrm>
        </p:spPr>
        <p:txBody>
          <a:bodyPr>
            <a:normAutofit/>
          </a:bodyPr>
          <a:lstStyle/>
          <a:p>
            <a:r>
              <a:rPr lang="ru-RU" dirty="0"/>
              <a:t>Цифровая  трансформация (ЦТ) не устраняет диады «координация-распределение» (ЦТ не обнуляет значение интересов и проблемы их сопряжения)</a:t>
            </a:r>
          </a:p>
          <a:p>
            <a:r>
              <a:rPr lang="ru-RU" dirty="0"/>
              <a:t>Прошлые заслуги </a:t>
            </a:r>
            <a:r>
              <a:rPr lang="en-US" dirty="0"/>
              <a:t>(</a:t>
            </a:r>
            <a:r>
              <a:rPr lang="ru-RU" dirty="0"/>
              <a:t>победа в конкуренции</a:t>
            </a:r>
            <a:r>
              <a:rPr lang="en-US" dirty="0"/>
              <a:t>) </a:t>
            </a:r>
            <a:r>
              <a:rPr lang="ru-RU" dirty="0"/>
              <a:t>не являются оправданием будущих нарушений</a:t>
            </a:r>
            <a:endParaRPr lang="en-US" dirty="0"/>
          </a:p>
          <a:p>
            <a:r>
              <a:rPr lang="ru-RU" dirty="0"/>
              <a:t>Однако, что именно считать нарушением и какой режим применим к соответствующим коммерческим практикам, по-прежнему вопрос</a:t>
            </a:r>
          </a:p>
          <a:p>
            <a:r>
              <a:rPr lang="ru-RU" dirty="0"/>
              <a:t>Отражение в научном дискурсе неоднозначности эффектов цифровой трансформации: наличие как положительных, так и отрицательных сторон ЦТ (кто и на что именно будет обращать внимание?)</a:t>
            </a:r>
          </a:p>
          <a:p>
            <a:r>
              <a:rPr lang="ru-RU" dirty="0"/>
              <a:t>Риски непоследовательности в построении регуляторной практики в отношении цифровых компаний и рынков</a:t>
            </a:r>
          </a:p>
          <a:p>
            <a:r>
              <a:rPr lang="ru-RU" dirty="0"/>
              <a:t>Для России: </a:t>
            </a:r>
            <a:r>
              <a:rPr lang="ru-RU" dirty="0" err="1"/>
              <a:t>антитраст</a:t>
            </a:r>
            <a:r>
              <a:rPr lang="ru-RU" dirty="0"/>
              <a:t> - экономическое регулирование. И это – проблема.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9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50ADF-00FF-A04D-8322-928C9CDCB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GAFAM</a:t>
            </a:r>
            <a:r>
              <a:rPr lang="ru-RU" sz="4000" b="1" dirty="0">
                <a:latin typeface="+mn-lt"/>
              </a:rPr>
              <a:t>…и не только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58B615-2FEF-DB45-B130-F9D0726FE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 </a:t>
            </a:r>
            <a:r>
              <a:rPr lang="en-US" dirty="0"/>
              <a:t>GAFAM </a:t>
            </a:r>
            <a:r>
              <a:rPr lang="ru-RU" dirty="0"/>
              <a:t>….. до </a:t>
            </a:r>
            <a:r>
              <a:rPr lang="en-US" dirty="0">
                <a:hlinkClick r:id="rId2"/>
              </a:rPr>
              <a:t>https://dog-walk.ru</a:t>
            </a:r>
            <a:r>
              <a:rPr lang="ru-RU" dirty="0"/>
              <a:t> </a:t>
            </a:r>
          </a:p>
          <a:p>
            <a:r>
              <a:rPr lang="ru-RU" dirty="0"/>
              <a:t>Абсолютный и относительный масштаб деятельности: более 5 трлн долл. капитализации </a:t>
            </a:r>
            <a:r>
              <a:rPr lang="en-US" dirty="0"/>
              <a:t>GAFAM</a:t>
            </a:r>
            <a:r>
              <a:rPr lang="ru-RU" dirty="0"/>
              <a:t>, реальное лидерство цифровых компаний</a:t>
            </a:r>
          </a:p>
          <a:p>
            <a:r>
              <a:rPr lang="ru-RU" dirty="0"/>
              <a:t>Масштаб проблемы: не только антимонопольные разбирательства, но теперь уже и специальные слушания в парламентах (например, в Конгрессе США)</a:t>
            </a:r>
          </a:p>
          <a:p>
            <a:r>
              <a:rPr lang="ru-RU" dirty="0"/>
              <a:t>Направленность разбирательств = </a:t>
            </a:r>
            <a:r>
              <a:rPr lang="en-US" dirty="0"/>
              <a:t>GAFA(M)</a:t>
            </a:r>
            <a:r>
              <a:rPr lang="ru-RU" dirty="0"/>
              <a:t> – угроза конкуренции и безопасности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360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10495-C532-7D4C-A74C-44EFE7759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207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</a:rPr>
              <a:t>Жесткое ядро </a:t>
            </a:r>
            <a:r>
              <a:rPr lang="ru-RU" sz="4000" b="1" dirty="0" err="1">
                <a:latin typeface="+mn-lt"/>
              </a:rPr>
              <a:t>антитраста</a:t>
            </a:r>
            <a:endParaRPr lang="ru-RU" sz="40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2D864C-D292-4E49-84C6-5B99336AC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315844"/>
            <a:ext cx="10930054" cy="4861119"/>
          </a:xfrm>
        </p:spPr>
        <p:txBody>
          <a:bodyPr>
            <a:normAutofit/>
          </a:bodyPr>
          <a:lstStyle/>
          <a:p>
            <a:r>
              <a:rPr lang="ru-RU" sz="3200" b="1" dirty="0"/>
              <a:t>Противодействие злоупотреблению хозяйствующими субъектами своим доминирующим положением (ЗДП) на товарном рынке</a:t>
            </a:r>
          </a:p>
          <a:p>
            <a:r>
              <a:rPr lang="ru-RU" sz="3200" dirty="0"/>
              <a:t>Пресечение и предупреждение соглашений, ограничивающих конкуренцию</a:t>
            </a:r>
          </a:p>
          <a:p>
            <a:r>
              <a:rPr lang="ru-RU" sz="3200" dirty="0"/>
              <a:t>Антимонопольный контроль сделок экономической концентрации (СЭК)</a:t>
            </a:r>
          </a:p>
        </p:txBody>
      </p:sp>
    </p:spTree>
    <p:extLst>
      <p:ext uri="{BB962C8B-B14F-4D97-AF65-F5344CB8AC3E}">
        <p14:creationId xmlns:p14="http://schemas.microsoft.com/office/powerpoint/2010/main" val="3511825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7DA05C9-171B-464D-AFB2-925599F1C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214" y="1862254"/>
            <a:ext cx="10305585" cy="2932770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Противодействие злоупотреблению доминирующим положением</a:t>
            </a:r>
          </a:p>
        </p:txBody>
      </p:sp>
    </p:spTree>
    <p:extLst>
      <p:ext uri="{BB962C8B-B14F-4D97-AF65-F5344CB8AC3E}">
        <p14:creationId xmlns:p14="http://schemas.microsoft.com/office/powerpoint/2010/main" val="2134679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AA7225-FFA0-9F4A-A629-E829D92C7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980" y="19439"/>
            <a:ext cx="11253439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</a:rPr>
              <a:t>Для применения запретов о ЗДП в отношении </a:t>
            </a:r>
            <a:r>
              <a:rPr lang="ru-RU" sz="4000" b="1" dirty="0" err="1">
                <a:latin typeface="+mn-lt"/>
              </a:rPr>
              <a:t>хозсубъекта</a:t>
            </a:r>
            <a:r>
              <a:rPr lang="ru-RU" sz="4000" b="1" dirty="0">
                <a:latin typeface="+mn-lt"/>
              </a:rPr>
              <a:t> необходимо в общем случае: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573519-5055-E348-BBF1-DB222277F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73" y="1572321"/>
            <a:ext cx="11777546" cy="501804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Ответить на вопрос, есть ли рынок (к экономической теории </a:t>
            </a:r>
            <a:r>
              <a:rPr lang="ru-RU" dirty="0" err="1"/>
              <a:t>трансакционных</a:t>
            </a:r>
            <a:r>
              <a:rPr lang="ru-RU" dirty="0"/>
              <a:t> издержек)</a:t>
            </a:r>
          </a:p>
          <a:p>
            <a:r>
              <a:rPr lang="ru-RU" dirty="0"/>
              <a:t>Определить, о каком именно рынке в продуктовых и географических границах идет речь </a:t>
            </a:r>
          </a:p>
          <a:p>
            <a:r>
              <a:rPr lang="ru-RU" dirty="0"/>
              <a:t>Какое положение на этом рынке занимает хозяйствующий субъект, чьи действия исследуются регулятором</a:t>
            </a:r>
          </a:p>
          <a:p>
            <a:r>
              <a:rPr lang="ru-RU" dirty="0"/>
              <a:t>В чем именно обвиняется </a:t>
            </a:r>
            <a:r>
              <a:rPr lang="ru-RU" dirty="0" err="1"/>
              <a:t>хозсубъект</a:t>
            </a:r>
            <a:r>
              <a:rPr lang="ru-RU" dirty="0"/>
              <a:t> (утверждение о ЗДП недостаточно): состав правонарушения</a:t>
            </a:r>
          </a:p>
          <a:p>
            <a:r>
              <a:rPr lang="ru-RU" dirty="0"/>
              <a:t>Какова теория вреда? (с установлением причинно-следственных связей) (эксплуатирующие и исключающие практики)</a:t>
            </a:r>
          </a:p>
          <a:p>
            <a:r>
              <a:rPr lang="ru-RU" dirty="0"/>
              <a:t>Что следует предпринять, чтобы исправить положение (необходимо для формулировки предписаний)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07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535093-784D-5F4E-8D5D-980D93423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15" y="398578"/>
            <a:ext cx="1184259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+mn-lt"/>
              </a:rPr>
              <a:t>Особенности антимонопольных дел против крупных цифровых компаний (по делам о ЗДП или индивидуальной монополизации рынка)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644CD1-001F-3140-B574-E3FFA0B12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2219093"/>
            <a:ext cx="10952356" cy="4348975"/>
          </a:xfrm>
        </p:spPr>
        <p:txBody>
          <a:bodyPr>
            <a:normAutofit/>
          </a:bodyPr>
          <a:lstStyle/>
          <a:p>
            <a:r>
              <a:rPr lang="ru-RU" sz="3200" dirty="0"/>
              <a:t>Альтернативные концепции: сетевые эффекты против ключевых мощностей</a:t>
            </a:r>
          </a:p>
          <a:p>
            <a:r>
              <a:rPr lang="ru-RU" sz="3200" dirty="0"/>
              <a:t>Национальная принадлежность компании</a:t>
            </a:r>
            <a:r>
              <a:rPr lang="en-US" sz="3200" dirty="0"/>
              <a:t> </a:t>
            </a:r>
            <a:r>
              <a:rPr lang="ru-RU" sz="3200" dirty="0"/>
              <a:t>имеет значение (болеем за свою команду?)</a:t>
            </a:r>
          </a:p>
          <a:p>
            <a:r>
              <a:rPr lang="ru-RU" sz="3200" dirty="0"/>
              <a:t>На каком рынке совершено правонарушение и где следует искать последствия?</a:t>
            </a:r>
          </a:p>
        </p:txBody>
      </p:sp>
    </p:spTree>
    <p:extLst>
      <p:ext uri="{BB962C8B-B14F-4D97-AF65-F5344CB8AC3E}">
        <p14:creationId xmlns:p14="http://schemas.microsoft.com/office/powerpoint/2010/main" val="772482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51D5DD-BFA9-264B-8246-8AFB580B879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2864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  <a:cs typeface="Times New Roman" panose="02020603050405020304" pitchFamily="18" charset="0"/>
              </a:rPr>
              <a:t>Критерии использования концепции ключевых мощностей в США и ЕС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0DDF203-96C1-4448-9ED2-A4393B106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496467"/>
              </p:ext>
            </p:extLst>
          </p:nvPr>
        </p:nvGraphicFramePr>
        <p:xfrm>
          <a:off x="156117" y="1349299"/>
          <a:ext cx="11942956" cy="5330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1478">
                  <a:extLst>
                    <a:ext uri="{9D8B030D-6E8A-4147-A177-3AD203B41FA5}">
                      <a16:colId xmlns:a16="http://schemas.microsoft.com/office/drawing/2014/main" val="1979412080"/>
                    </a:ext>
                  </a:extLst>
                </a:gridCol>
                <a:gridCol w="5971478">
                  <a:extLst>
                    <a:ext uri="{9D8B030D-6E8A-4147-A177-3AD203B41FA5}">
                      <a16:colId xmlns:a16="http://schemas.microsoft.com/office/drawing/2014/main" val="2461629446"/>
                    </a:ext>
                  </a:extLst>
                </a:gridCol>
              </a:tblGrid>
              <a:tr h="4052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США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ЕС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9758818"/>
                  </a:ext>
                </a:extLst>
              </a:tr>
              <a:tr h="492501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1. Контроль «ключевой мощности» со стороны монополиста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2. Фактическая (физическая) или экономическая невозможность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дублирования «ключевой мощности» со стороны конкурентов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3. Отказ в предоставлении доступа к «ключевой мощности»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4. Существование возможности предоставления «ключевой мощности»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1. Необходимость мощности как ресурса на последующем рынке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2. Ограничение эффективной конкуренции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3. Снижение благосостояния потребителя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4. Влияние на эффективность владельца мощности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9821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896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5449</TotalTime>
  <Words>1386</Words>
  <Application>Microsoft Macintosh PowerPoint</Application>
  <PresentationFormat>Широкоэкранный</PresentationFormat>
  <Paragraphs>123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Тема Office</vt:lpstr>
      <vt:lpstr>    Форум «Новые производственные технологии» 03 декабря 2020 года  Почему цифровая трансформация амбивалентна по эффектам (случай антимонопольной политики)</vt:lpstr>
      <vt:lpstr>…сложная гамма чувств, испытываемых к объекту (психоаналитическая нормальность)</vt:lpstr>
      <vt:lpstr>Сначала выводы</vt:lpstr>
      <vt:lpstr>GAFAM…и не только</vt:lpstr>
      <vt:lpstr>Жесткое ядро антитраста</vt:lpstr>
      <vt:lpstr>Противодействие злоупотреблению доминирующим положением</vt:lpstr>
      <vt:lpstr>Для применения запретов о ЗДП в отношении хозсубъекта необходимо в общем случае:</vt:lpstr>
      <vt:lpstr>Особенности антимонопольных дел против крупных цифровых компаний (по делам о ЗДП или индивидуальной монополизации рынка)</vt:lpstr>
      <vt:lpstr>Критерии использования концепции ключевых мощностей в США и ЕС </vt:lpstr>
      <vt:lpstr>Сетевые эффекты</vt:lpstr>
      <vt:lpstr>Антимонопольные дела против Майкрософт (более 20 лет…)</vt:lpstr>
      <vt:lpstr>Общая идея (1)</vt:lpstr>
      <vt:lpstr>Общая идея (2)</vt:lpstr>
      <vt:lpstr>Дело «Лаборатория Касперского vs. Microsoft»</vt:lpstr>
      <vt:lpstr>Дело  «Лаборатория Касперского vs. Apple»</vt:lpstr>
      <vt:lpstr>Источник:</vt:lpstr>
      <vt:lpstr>Дело «Яндекс vs. Google»</vt:lpstr>
      <vt:lpstr>Противодействие ограничивающим конкуренцию соглашениям</vt:lpstr>
      <vt:lpstr>Соглашения между платформами: полусговор</vt:lpstr>
      <vt:lpstr>Полусговор платформ</vt:lpstr>
      <vt:lpstr>Антимонопольный контроль сделок экономической концентрации</vt:lpstr>
      <vt:lpstr>Соглашение Яндекс – Uber</vt:lpstr>
      <vt:lpstr>Выводы</vt:lpstr>
      <vt:lpstr>Спасибо за внимание! aeshastitko@econ.msu.ru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сентября 2020 года      Научный  семинар для студентов программы «Фундаментальная экономика: теория и математические методы»</dc:title>
  <dc:creator>Microsoft Office User</dc:creator>
  <cp:lastModifiedBy>Microsoft Office User</cp:lastModifiedBy>
  <cp:revision>65</cp:revision>
  <dcterms:created xsi:type="dcterms:W3CDTF">2020-09-12T12:49:31Z</dcterms:created>
  <dcterms:modified xsi:type="dcterms:W3CDTF">2020-12-03T15:38:58Z</dcterms:modified>
</cp:coreProperties>
</file>