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1DE48-C8CD-3C42-A9D2-87B9CF9B8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A35A48-6D65-7241-BD0E-54ACB52B1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BC59FC-74E1-6F48-B1B0-95C6C81DE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C0A41-3603-C04C-93C7-D7DC8506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E5DE22-F381-304C-8FC4-B6618CF2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74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24861-E82C-6F4F-96B0-EC9C115BD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28CF17-E99F-EF45-BAEA-E540376EC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59AE7-4182-0E4B-89B7-62462C1D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05C664-4545-F143-8627-D818CD60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1F7AF1-56BA-284C-9E69-65C9E212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07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F167F1-99A7-9248-AA79-F4864872D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AB78E0-F8C4-BA40-9128-EF773017C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B219F6-5B9A-9B49-8C43-2E1938B2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CBBC6-1356-044C-9FC5-BC3377D7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3CF765-6C72-2D40-B4BD-50EC4D9C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BBA32-053E-2247-86FD-98366EBF1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3055D5-4156-5D4D-B5B9-55616DD8C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20EA3E-F399-5D4F-9384-BB7DEBFD2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25C939-0ECF-0D4A-A288-49265055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00A9FD-7634-0A4A-80DB-63CE2285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0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F11E1-D1B5-4D49-BB7D-586F6C8E2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C8EA6B-8296-4942-9F9C-A5A5C9C9A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A79C9F-6161-DC42-B655-6F900C82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2E622-AD25-8D4B-81C9-39A93BEB8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090B2B-5B1A-BB4C-9809-88B8F1E4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96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FB78D-0A18-A248-AD7B-4461BACF8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A69199-A7CF-624C-96AF-81B6E0B27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18D52D-5265-2444-813E-DA7DDEC7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81B68B-6E61-F24D-AB0C-7A46D1AB8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A0BEAC-9664-6847-91B2-55E7A55D3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AC6A6B-CB01-1D4B-BA68-FBF982B7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74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798080-E200-DE4B-8B1A-24E9AA19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CE3A42-588A-0E47-94A9-0D2236933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E04548-681C-0241-94DA-016817C8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00BE7FA-488E-8341-8537-D8B6CE26E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B91309-F010-1844-B7B6-38D294C3D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15F6E3-7927-674B-B21C-F32336BA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576F9D6-8AFA-3C4C-BBE5-32E04C2AF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9003AE-D4A0-9D4E-AF25-2DAE9002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89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2B896-F7F6-DF41-A0CA-B75FBE77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06E574-0BBC-3943-BF3C-F2FF08E52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EBD289-4D68-CE49-95CD-3E5394E7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73B5F8-FF0C-D14B-B899-76292EFD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67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17C512A-616D-AA4A-9AD7-35A3420E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C5D669-E688-3742-974D-DBBC1C0A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95CDF0-155D-5747-B1F1-22F429DC6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87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927E4-198E-CF42-840D-91CB242CC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B89AB5-8FC8-5642-90AA-2B43A2C82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B60041-EA73-E74D-8E74-C98C9ADDE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C4479B-CC9C-9649-AC5D-D47D7E1B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737C2B-F0F2-0E48-9E52-282739372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161973-7A9D-B64D-95EE-922A38CFB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08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F3D6E-80F9-7149-AF2E-2A7855FD1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BB99195-B9BE-6446-A8E8-4E7B154AE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86EDE4-949A-7742-A8AF-76290A505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87B26C-ECE3-3A43-AA7B-89625917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80B58F-9D83-8241-A27C-82CC8A8FB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8AA5BC-5AA3-9141-8BE0-78B5977A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95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A9E54-738E-534E-93FE-2EA93BC99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C096F8-10A0-0045-8610-DB6C3D374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13141-92BA-EC43-8ED8-898DEE4ED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DAE0E-13AF-3D47-AD89-D0B1754E541C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3E7CF7-CC97-5847-ADE3-66C4B5032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09555F-14B1-0248-9141-6D1C49D36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EB41-EC73-9949-8D00-80B27937B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1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cs-econ.org/archive/2020.Vol.1.No.3/" TargetMode="External"/><Relationship Id="rId2" Type="http://schemas.openxmlformats.org/officeDocument/2006/relationships/hyperlink" Target="mailto:aeshastitko@econ.msu.ru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DD092-B324-AD4D-853D-4C86A0518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07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latin typeface="+mn-lt"/>
              </a:rPr>
              <a:t>Международная научно-практическая </a:t>
            </a:r>
            <a:r>
              <a:rPr lang="ru-RU" sz="2200">
                <a:latin typeface="+mn-lt"/>
              </a:rPr>
              <a:t>конференция «Трансформация </a:t>
            </a:r>
            <a:r>
              <a:rPr lang="ru-RU" sz="2200" dirty="0">
                <a:latin typeface="+mn-lt"/>
              </a:rPr>
              <a:t>моделей корпоративного управления в новых экономических реалиях» </a:t>
            </a:r>
            <a:br>
              <a:rPr lang="ru-RU" sz="2200" dirty="0">
                <a:latin typeface="+mn-lt"/>
              </a:rPr>
            </a:br>
            <a:r>
              <a:rPr lang="ru-RU" sz="2200" dirty="0">
                <a:latin typeface="+mn-lt"/>
              </a:rPr>
              <a:t>Екатеринбург, 20 ноября 2020 г.</a:t>
            </a:r>
            <a:br>
              <a:rPr lang="ru-RU" sz="2200" dirty="0">
                <a:latin typeface="+mn-lt"/>
              </a:rPr>
            </a:br>
            <a:br>
              <a:rPr lang="en-US" b="1" dirty="0">
                <a:latin typeface="+mn-lt"/>
              </a:rPr>
            </a:br>
            <a:r>
              <a:rPr lang="ru-RU" b="1" dirty="0">
                <a:latin typeface="+mn-lt"/>
              </a:rPr>
              <a:t>Корпоративное управление в свете уголовного наказания за картель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A10BDC-0BDC-AA4F-893F-28C764182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60679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А.Е.Шаститко</a:t>
            </a:r>
            <a:endParaRPr lang="ru-RU" dirty="0"/>
          </a:p>
          <a:p>
            <a:r>
              <a:rPr lang="ru-RU" dirty="0"/>
              <a:t>Доктор экономических наук, профессор</a:t>
            </a:r>
          </a:p>
          <a:p>
            <a:r>
              <a:rPr lang="ru-RU" dirty="0"/>
              <a:t>Заведующий кафедрой конкурентной и промышленной политики экономического факультета МГУ имени </a:t>
            </a:r>
            <a:r>
              <a:rPr lang="ru-RU" dirty="0" err="1"/>
              <a:t>М.В.Ломоносова</a:t>
            </a:r>
            <a:r>
              <a:rPr lang="ru-RU" dirty="0"/>
              <a:t>, директор Центра исследований конкуренции и экономического регулирования РАНХ и ГС при Президенте РФ</a:t>
            </a:r>
          </a:p>
        </p:txBody>
      </p:sp>
    </p:spTree>
    <p:extLst>
      <p:ext uri="{BB962C8B-B14F-4D97-AF65-F5344CB8AC3E}">
        <p14:creationId xmlns:p14="http://schemas.microsoft.com/office/powerpoint/2010/main" val="13354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5D086-27A3-2349-B894-81B733ADC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31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E537D3-3A92-594B-93EC-C37B4DF21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1289245"/>
            <a:ext cx="11407696" cy="4887718"/>
          </a:xfrm>
        </p:spPr>
        <p:txBody>
          <a:bodyPr>
            <a:normAutofit/>
          </a:bodyPr>
          <a:lstStyle/>
          <a:p>
            <a:r>
              <a:rPr lang="ru-RU" sz="3200" dirty="0"/>
              <a:t>Обсуждение поправок в статью 178 УК РФ, предусматривающую уголовное наказание за заключение</a:t>
            </a:r>
            <a:r>
              <a:rPr lang="en-US" sz="3200" dirty="0"/>
              <a:t> </a:t>
            </a:r>
            <a:r>
              <a:rPr lang="ru-RU" sz="3200" dirty="0"/>
              <a:t>картельного соглашения</a:t>
            </a:r>
            <a:r>
              <a:rPr lang="en-US" sz="3200" dirty="0"/>
              <a:t>/</a:t>
            </a:r>
            <a:r>
              <a:rPr lang="ru-RU" sz="3200" dirty="0"/>
              <a:t> </a:t>
            </a:r>
            <a:r>
              <a:rPr lang="ru-RU" sz="3200" b="1" dirty="0"/>
              <a:t>участие</a:t>
            </a:r>
            <a:r>
              <a:rPr lang="ru-RU" sz="3200" dirty="0"/>
              <a:t> в картеле</a:t>
            </a:r>
          </a:p>
          <a:p>
            <a:r>
              <a:rPr lang="ru-RU" sz="3200" dirty="0"/>
              <a:t>«Вычисление» ожидаемых последствий от внедрения новаций в практику уголовного преследования за </a:t>
            </a:r>
            <a:r>
              <a:rPr lang="ru-RU" sz="3200" dirty="0" err="1"/>
              <a:t>антиконкурентные</a:t>
            </a:r>
            <a:r>
              <a:rPr lang="ru-RU" sz="3200" dirty="0"/>
              <a:t> соглашения</a:t>
            </a:r>
          </a:p>
          <a:p>
            <a:r>
              <a:rPr lang="ru-RU" sz="3200" dirty="0"/>
              <a:t>Как экономическая теория помогает нивелировать риски ухудшения условий функционирования системы корпоративного управления в крупных российских компаниях</a:t>
            </a:r>
          </a:p>
        </p:txBody>
      </p:sp>
    </p:spTree>
    <p:extLst>
      <p:ext uri="{BB962C8B-B14F-4D97-AF65-F5344CB8AC3E}">
        <p14:creationId xmlns:p14="http://schemas.microsoft.com/office/powerpoint/2010/main" val="120890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4035E-9257-2348-A9D1-FBE93EBB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31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7C7F6E-1ACE-9148-96D1-1F0F03FB4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166" y="1784195"/>
            <a:ext cx="10751634" cy="4392768"/>
          </a:xfrm>
        </p:spPr>
        <p:txBody>
          <a:bodyPr>
            <a:normAutofit/>
          </a:bodyPr>
          <a:lstStyle/>
          <a:p>
            <a:r>
              <a:rPr lang="ru-RU" sz="3200" dirty="0"/>
              <a:t>Уголовное наказание за картель: экономические основания и риски</a:t>
            </a:r>
          </a:p>
          <a:p>
            <a:r>
              <a:rPr lang="ru-RU" sz="3200" dirty="0"/>
              <a:t>Особенности корпоративного управления в российских компаниях</a:t>
            </a:r>
          </a:p>
          <a:p>
            <a:r>
              <a:rPr lang="ru-RU" sz="3200" dirty="0"/>
              <a:t>Концепции методологического индивидуализма и ограниченной рациональности против ошибок </a:t>
            </a:r>
            <a:r>
              <a:rPr lang="en-US" sz="3200" dirty="0"/>
              <a:t>I</a:t>
            </a:r>
            <a:r>
              <a:rPr lang="ru-RU" sz="3200" dirty="0"/>
              <a:t> рода</a:t>
            </a:r>
          </a:p>
          <a:p>
            <a:r>
              <a:rPr lang="ru-RU" sz="3200" dirty="0"/>
              <a:t>Избирательность ужесточения наказания: риски ошибок </a:t>
            </a:r>
            <a:r>
              <a:rPr lang="en-US" sz="3200" dirty="0"/>
              <a:t>II</a:t>
            </a:r>
            <a:r>
              <a:rPr lang="ru-RU" sz="3200" dirty="0"/>
              <a:t> рода</a:t>
            </a:r>
          </a:p>
        </p:txBody>
      </p:sp>
    </p:spTree>
    <p:extLst>
      <p:ext uri="{BB962C8B-B14F-4D97-AF65-F5344CB8AC3E}">
        <p14:creationId xmlns:p14="http://schemas.microsoft.com/office/powerpoint/2010/main" val="46971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687606-A3E0-2A40-940E-588CB637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49" y="209011"/>
            <a:ext cx="1090775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</a:rPr>
              <a:t>Уголовное наказание за картель: экономические основания и риски</a:t>
            </a:r>
            <a:br>
              <a:rPr lang="ru-RU" b="1" dirty="0">
                <a:latin typeface="+mn-lt"/>
              </a:rPr>
            </a:br>
            <a:endParaRPr lang="ru-RU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5AAA54-5832-FB46-8145-A928322B2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1360448"/>
            <a:ext cx="11909502" cy="5497551"/>
          </a:xfrm>
        </p:spPr>
        <p:txBody>
          <a:bodyPr>
            <a:noAutofit/>
          </a:bodyPr>
          <a:lstStyle/>
          <a:p>
            <a:r>
              <a:rPr lang="ru-RU" sz="3200" dirty="0"/>
              <a:t>Экономический анализ права: презумпция нецелесообразности применения уголовных санкций за экономические преступления</a:t>
            </a:r>
          </a:p>
          <a:p>
            <a:r>
              <a:rPr lang="ru-RU" sz="3200" dirty="0"/>
              <a:t>Основания для уголовного преследования за картель (фактор сдерживания)</a:t>
            </a:r>
          </a:p>
          <a:p>
            <a:r>
              <a:rPr lang="ru-RU" sz="3200" dirty="0"/>
              <a:t>Одно слово имеет значение: </a:t>
            </a:r>
            <a:r>
              <a:rPr lang="ru-RU" sz="3200" i="1" dirty="0"/>
              <a:t>«</a:t>
            </a:r>
            <a:r>
              <a:rPr lang="ru-RU" sz="3200" b="1" i="1" dirty="0"/>
              <a:t>Заключение</a:t>
            </a:r>
            <a:r>
              <a:rPr lang="ru-RU" sz="3200" i="1" dirty="0"/>
              <a:t> </a:t>
            </a:r>
            <a:r>
              <a:rPr lang="ru-RU" sz="2400" i="1" dirty="0"/>
              <a:t>картеля, запрещенного антимонопольным законодательством </a:t>
            </a:r>
            <a:r>
              <a:rPr lang="ru-RU" sz="2400" i="1" dirty="0" err="1"/>
              <a:t>Российскои</a:t>
            </a:r>
            <a:r>
              <a:rPr lang="ru-RU" sz="2400" i="1" dirty="0"/>
              <a:t>̆ Федерации, а равно </a:t>
            </a:r>
            <a:r>
              <a:rPr lang="ru-RU" sz="3200" b="1" i="1" dirty="0"/>
              <a:t>участие </a:t>
            </a:r>
            <a:r>
              <a:rPr lang="ru-RU" sz="2400" i="1" dirty="0"/>
              <a:t>в нем, если это деяние причинило </a:t>
            </a:r>
            <a:r>
              <a:rPr lang="ru-RU" sz="2400" i="1" dirty="0" err="1"/>
              <a:t>крупныи</a:t>
            </a:r>
            <a:r>
              <a:rPr lang="ru-RU" sz="2400" i="1" dirty="0"/>
              <a:t>̆ ущерб гражданам, организациям или государству либо повлекло извлечение дохода в крупном размере».</a:t>
            </a:r>
            <a:endParaRPr lang="ru-RU" sz="2400" dirty="0"/>
          </a:p>
          <a:p>
            <a:r>
              <a:rPr lang="ru-RU" sz="3200" dirty="0"/>
              <a:t>Проблема: ошибки </a:t>
            </a:r>
            <a:r>
              <a:rPr lang="en-US" sz="3200" dirty="0"/>
              <a:t>I</a:t>
            </a:r>
            <a:r>
              <a:rPr lang="ru-RU" sz="3200" dirty="0"/>
              <a:t> рода. Как следствие – ослабление сдерживающей функции санкций за нарушение</a:t>
            </a:r>
          </a:p>
        </p:txBody>
      </p:sp>
    </p:spTree>
    <p:extLst>
      <p:ext uri="{BB962C8B-B14F-4D97-AF65-F5344CB8AC3E}">
        <p14:creationId xmlns:p14="http://schemas.microsoft.com/office/powerpoint/2010/main" val="66828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42D96-3468-3344-9659-49893A8D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12" y="186705"/>
            <a:ext cx="1197641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  <a:cs typeface="Times New Roman" panose="02020603050405020304" pitchFamily="18" charset="0"/>
              </a:rPr>
              <a:t>Особенности корпоративного управления в российских компаниях</a:t>
            </a:r>
            <a:br>
              <a:rPr lang="ru-RU" b="1" dirty="0">
                <a:latin typeface="+mn-lt"/>
                <a:cs typeface="Times New Roman" panose="02020603050405020304" pitchFamily="18" charset="0"/>
              </a:rPr>
            </a:br>
            <a:endParaRPr lang="ru-RU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4AD46-14FA-EC46-B730-1905C021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70" y="1237784"/>
            <a:ext cx="11890917" cy="5006085"/>
          </a:xfrm>
        </p:spPr>
        <p:txBody>
          <a:bodyPr>
            <a:noAutofit/>
          </a:bodyPr>
          <a:lstStyle/>
          <a:p>
            <a:r>
              <a:rPr lang="ru-RU" sz="3200" dirty="0"/>
              <a:t>Ограничение на обособление собственности от управления в крупных российских компаниях</a:t>
            </a:r>
          </a:p>
          <a:p>
            <a:r>
              <a:rPr lang="ru-RU" sz="3200" dirty="0"/>
              <a:t>Высокая степень концентрации собственности (пакетов акций) в руках отдельных акционеров</a:t>
            </a:r>
          </a:p>
          <a:p>
            <a:r>
              <a:rPr lang="ru-RU" sz="3200" dirty="0"/>
              <a:t>Мажоритарные акционеры принимают участие в управлении компаниями</a:t>
            </a:r>
          </a:p>
          <a:p>
            <a:r>
              <a:rPr lang="ru-RU" sz="3200" dirty="0"/>
              <a:t>В какой мере независимые директора в компаниях с контролирующими собственниками действительно являются независимыми?</a:t>
            </a:r>
          </a:p>
          <a:p>
            <a:r>
              <a:rPr lang="ru-RU" sz="3200" dirty="0"/>
              <a:t>Проблема для топ-менеджмента и совета директоров: «знали  и/или должны были знать»?</a:t>
            </a:r>
          </a:p>
        </p:txBody>
      </p:sp>
    </p:spTree>
    <p:extLst>
      <p:ext uri="{BB962C8B-B14F-4D97-AF65-F5344CB8AC3E}">
        <p14:creationId xmlns:p14="http://schemas.microsoft.com/office/powerpoint/2010/main" val="275538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76EE75-B344-8B48-BCF0-9E2E2D568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64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Методологический индивидуализм против объективного вменения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B36617-8426-404D-9E96-2F527B1EB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15" y="1594624"/>
            <a:ext cx="11731083" cy="4582339"/>
          </a:xfrm>
        </p:spPr>
        <p:txBody>
          <a:bodyPr>
            <a:noAutofit/>
          </a:bodyPr>
          <a:lstStyle/>
          <a:p>
            <a:r>
              <a:rPr lang="ru-RU" sz="3200" dirty="0"/>
              <a:t>Принцип объяснения общественных явлений</a:t>
            </a:r>
          </a:p>
          <a:p>
            <a:r>
              <a:rPr lang="ru-RU" sz="3200" dirty="0"/>
              <a:t>Административная ответственность компаний за картель (ст. 14.32 КоАП)</a:t>
            </a:r>
          </a:p>
          <a:p>
            <a:r>
              <a:rPr lang="ru-RU" sz="3200" dirty="0"/>
              <a:t>Взаимосвязь между административной и уголовной ответственностью</a:t>
            </a:r>
          </a:p>
          <a:p>
            <a:r>
              <a:rPr lang="ru-RU" sz="3200" dirty="0"/>
              <a:t>Проецирование механизмов возникновения административной ответственности на уголовный процесс.</a:t>
            </a:r>
          </a:p>
          <a:p>
            <a:r>
              <a:rPr lang="ru-RU" sz="3200" dirty="0"/>
              <a:t>НО: только люди принимают решения (=МИ) и уголовное наказание в России распространяется только на физических лиц.</a:t>
            </a:r>
          </a:p>
        </p:txBody>
      </p:sp>
    </p:spTree>
    <p:extLst>
      <p:ext uri="{BB962C8B-B14F-4D97-AF65-F5344CB8AC3E}">
        <p14:creationId xmlns:p14="http://schemas.microsoft.com/office/powerpoint/2010/main" val="383851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7FF5B-D95A-B146-9A2B-DEFC26D6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+mn-lt"/>
              </a:rPr>
              <a:t>Ограниченная рациональность против объективного вменения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415FB-FD7D-6B40-A09E-360E38CB0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09" y="1996069"/>
            <a:ext cx="11184673" cy="4180894"/>
          </a:xfrm>
        </p:spPr>
        <p:txBody>
          <a:bodyPr>
            <a:normAutofit/>
          </a:bodyPr>
          <a:lstStyle/>
          <a:p>
            <a:r>
              <a:rPr lang="ru-RU" sz="3200" dirty="0"/>
              <a:t>Чем ограниченная рациональность отличается от полной рациональности</a:t>
            </a:r>
          </a:p>
          <a:p>
            <a:r>
              <a:rPr lang="ru-RU" sz="3200" dirty="0"/>
              <a:t>Почему ограниченная рациональность – это важно для объяснения действий участников отношений корпоративного управления?</a:t>
            </a:r>
          </a:p>
          <a:p>
            <a:r>
              <a:rPr lang="ru-RU" sz="3200" dirty="0"/>
              <a:t>Будет ли работать презумпция невиновности?</a:t>
            </a:r>
          </a:p>
        </p:txBody>
      </p:sp>
    </p:spTree>
    <p:extLst>
      <p:ext uri="{BB962C8B-B14F-4D97-AF65-F5344CB8AC3E}">
        <p14:creationId xmlns:p14="http://schemas.microsoft.com/office/powerpoint/2010/main" val="1635866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61AD8-2270-A745-BACB-F8C9E1086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707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Ошибки </a:t>
            </a:r>
            <a:r>
              <a:rPr lang="en-US" b="1" dirty="0">
                <a:latin typeface="+mn-lt"/>
              </a:rPr>
              <a:t>II</a:t>
            </a:r>
            <a:r>
              <a:rPr lang="ru-RU" b="1" dirty="0">
                <a:latin typeface="+mn-lt"/>
              </a:rPr>
              <a:t> рода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FC347-2F1D-4246-83D8-950921300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Организация картеля – не то же самое, что участие в картеле</a:t>
            </a:r>
          </a:p>
          <a:p>
            <a:r>
              <a:rPr lang="ru-RU" sz="3200" dirty="0"/>
              <a:t>Координация экономической деятельности и организация картеля</a:t>
            </a:r>
          </a:p>
          <a:p>
            <a:r>
              <a:rPr lang="ru-RU" sz="3200" dirty="0"/>
              <a:t>Как организатор картеля уходит от ответственности (дистрибьюторы - </a:t>
            </a:r>
            <a:r>
              <a:rPr lang="ru-RU" sz="3200" dirty="0" err="1"/>
              <a:t>вендор</a:t>
            </a:r>
            <a:r>
              <a:rPr lang="ru-RU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994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0582EE-7BB8-9D48-8C6C-6652551A2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81" y="-55751"/>
            <a:ext cx="11075020" cy="107051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Спасибо за внимание!</a:t>
            </a:r>
            <a:br>
              <a:rPr lang="ru-RU" sz="3600" b="1" dirty="0"/>
            </a:br>
            <a:r>
              <a:rPr lang="en-US" sz="3600" b="1" dirty="0">
                <a:hlinkClick r:id="rId2"/>
              </a:rPr>
              <a:t>aeshastitko@econ.msu.ru</a:t>
            </a:r>
            <a:r>
              <a:rPr lang="en-US" sz="3600" b="1" dirty="0"/>
              <a:t> </a:t>
            </a:r>
            <a:endParaRPr lang="ru-RU" sz="3600" b="1" dirty="0"/>
          </a:p>
        </p:txBody>
      </p:sp>
      <p:pic>
        <p:nvPicPr>
          <p:cNvPr id="1026" name="Picture 2" descr="image">
            <a:hlinkClick r:id="rId3"/>
            <a:extLst>
              <a:ext uri="{FF2B5EF4-FFF2-40B4-BE49-F238E27FC236}">
                <a16:creationId xmlns:a16="http://schemas.microsoft.com/office/drawing/2014/main" id="{002CBC88-14E6-8945-89B0-43B809A0B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78" y="983395"/>
            <a:ext cx="4137102" cy="585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C631B1-7A53-A949-9E01-B83DA0D04B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8128" y="1014766"/>
            <a:ext cx="3978372" cy="584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947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11644</TotalTime>
  <Words>443</Words>
  <Application>Microsoft Macintosh PowerPoint</Application>
  <PresentationFormat>Широкоэкранный</PresentationFormat>
  <Paragraphs>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Международная научно-практическая конференция «Трансформация моделей корпоративного управления в новых экономических реалиях»  Екатеринбург, 20 ноября 2020 г.  Корпоративное управление в свете уголовного наказания за картель</vt:lpstr>
      <vt:lpstr>Мотивация</vt:lpstr>
      <vt:lpstr>Вопросы</vt:lpstr>
      <vt:lpstr>Уголовное наказание за картель: экономические основания и риски </vt:lpstr>
      <vt:lpstr>Особенности корпоративного управления в российских компаниях </vt:lpstr>
      <vt:lpstr>Методологический индивидуализм против объективного вменения</vt:lpstr>
      <vt:lpstr>Ограниченная рациональность против объективного вменения</vt:lpstr>
      <vt:lpstr>Ошибки II рода</vt:lpstr>
      <vt:lpstr>Спасибо за внимание! aeshastitko@econ.msu.ru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Корпоративное управление в свете уголовного наказания за картель</dc:title>
  <dc:creator>Microsoft Office User</dc:creator>
  <cp:lastModifiedBy>Microsoft Office User</cp:lastModifiedBy>
  <cp:revision>13</cp:revision>
  <dcterms:created xsi:type="dcterms:W3CDTF">2020-10-16T07:31:50Z</dcterms:created>
  <dcterms:modified xsi:type="dcterms:W3CDTF">2020-11-20T08:14:01Z</dcterms:modified>
</cp:coreProperties>
</file>