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>
        <p:scale>
          <a:sx n="72" d="100"/>
          <a:sy n="72" d="100"/>
        </p:scale>
        <p:origin x="-134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B9070-EC9B-4B50-AC2E-41D9EB523AC5}" type="datetimeFigureOut">
              <a:rPr lang="ru-RU" smtClean="0"/>
              <a:t>14.05.2013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C6584-B66F-4FE5-8A15-006DAE5273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24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39E82-A9C4-4BD4-8B33-1A5DEFD58DA0}" type="datetimeFigureOut">
              <a:rPr lang="ru-RU" smtClean="0"/>
              <a:t>14.05.2013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14B8D-6696-44AA-83B7-54B42194F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4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799" y="1628800"/>
            <a:ext cx="7772400" cy="1470025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9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38200" y="6356350"/>
            <a:ext cx="2133600" cy="3651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fld id="{F4E28050-0DC9-4700-A54E-B3A782FAA69B}" type="datetime1">
              <a:rPr lang="ru-RU" smtClean="0"/>
              <a:t>14.05.2013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6136" y="6356350"/>
            <a:ext cx="3111624" cy="3651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-1" y="-27384"/>
            <a:ext cx="9144000" cy="13407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!документы\SPILF\Логотипы\logo_vector\spilf_and_cc\SPILF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428" y="180974"/>
            <a:ext cx="2633141" cy="92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111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21C4E-CCD6-4C6C-8134-3D7833FF56C2}" type="datetime1">
              <a:rPr lang="ru-RU" smtClean="0"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7"/>
            <a:ext cx="1048218" cy="3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865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E9FB-BE7C-4412-B33D-27BC0BBD1A99}" type="datetime1">
              <a:rPr lang="ru-RU" smtClean="0"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7"/>
            <a:ext cx="1048218" cy="3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527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aramond" pitchFamily="18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ru-RU" sz="2800" kern="1200" dirty="0" smtClean="0">
                <a:solidFill>
                  <a:schemeClr val="tx1"/>
                </a:solidFill>
                <a:latin typeface="Book Antiqua" pitchFamily="18" charset="0"/>
                <a:ea typeface="Tahoma" pitchFamily="34" charset="0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ru-RU" sz="24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lang="ru-RU" sz="20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lang="ru-RU" sz="18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lang="ru-RU" sz="18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5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ru-RU" dirty="0" smtClean="0"/>
              <a:t>Образец текста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dirty="0" smtClean="0"/>
              <a:t>Второй уровень</a:t>
            </a:r>
          </a:p>
          <a:p>
            <a:pPr marL="1143000" lvl="2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ru-RU" dirty="0" smtClean="0"/>
              <a:t>Третий уровень</a:t>
            </a:r>
          </a:p>
          <a:p>
            <a:pPr marL="1600200" lvl="3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ru-RU" dirty="0" smtClean="0"/>
              <a:t>Четвертый уровень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</a:pPr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7"/>
            <a:ext cx="1048218" cy="3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571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8BD7-FF6B-4C8E-9092-8FBA348493A7}" type="datetime1">
              <a:rPr lang="ru-RU" smtClean="0"/>
              <a:t>14.05.2013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852864" y="6356350"/>
            <a:ext cx="311162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-1" y="-27384"/>
            <a:ext cx="9144000" cy="13407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D:\!документы\SPILF\Логотипы\logo_vector\spilf_and_cc\SPILF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428" y="180974"/>
            <a:ext cx="2633141" cy="92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917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sz="2800"/>
            </a:lvl1pPr>
            <a:lvl2pPr marL="742950" indent="-285750">
              <a:buFontTx/>
              <a:buBlip>
                <a:blip r:embed="rId3"/>
              </a:buBlip>
              <a:defRPr sz="2400"/>
            </a:lvl2pPr>
            <a:lvl3pPr marL="1143000" indent="-228600">
              <a:buFontTx/>
              <a:buBlip>
                <a:blip r:embed="rId4"/>
              </a:buBlip>
              <a:defRPr sz="2000"/>
            </a:lvl3pPr>
            <a:lvl4pPr marL="1600200" indent="-228600">
              <a:buFontTx/>
              <a:buBlip>
                <a:blip r:embed="rId5"/>
              </a:buBlip>
              <a:defRPr sz="1800"/>
            </a:lvl4pPr>
            <a:lvl5pPr marL="2057400" indent="-228600">
              <a:buFontTx/>
              <a:buBlip>
                <a:blip r:embed="rId6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72272" cy="4525963"/>
          </a:xfrm>
        </p:spPr>
        <p:txBody>
          <a:bodyPr/>
          <a:lstStyle>
            <a:lvl1pPr marL="342900" indent="-342900">
              <a:defRPr lang="ru-RU" sz="2800" kern="1200" dirty="0" smtClean="0">
                <a:solidFill>
                  <a:schemeClr val="tx1"/>
                </a:solidFill>
                <a:latin typeface="Book Antiqua" pitchFamily="18" charset="0"/>
                <a:ea typeface="Tahoma" pitchFamily="34" charset="0"/>
                <a:cs typeface="Arial" pitchFamily="34" charset="0"/>
              </a:defRPr>
            </a:lvl1pPr>
            <a:lvl2pPr marL="742950" indent="-285750">
              <a:defRPr lang="ru-RU" sz="24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2pPr>
            <a:lvl3pPr marL="1143000" indent="-228600">
              <a:defRPr lang="ru-RU" sz="20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3pPr>
            <a:lvl4pPr marL="1600200" indent="-228600">
              <a:defRPr lang="ru-RU" sz="18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4pPr>
            <a:lvl5pPr marL="2057400" indent="-228600">
              <a:defRPr lang="ru-RU" sz="1800" kern="1200" dirty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ru-RU" dirty="0" smtClean="0"/>
              <a:t>Образец текста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dirty="0" smtClean="0"/>
              <a:t>Второй уровень</a:t>
            </a:r>
          </a:p>
          <a:p>
            <a:pPr marL="1143000" lvl="2" indent="-2286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ru-RU" dirty="0" smtClean="0"/>
              <a:t>Третий уровень</a:t>
            </a:r>
          </a:p>
          <a:p>
            <a:pPr marL="1600200" lvl="3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ru-RU" dirty="0" smtClean="0"/>
              <a:t>Четвертый уровень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</a:pPr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CD3D-C20D-41D0-8C1D-A0F3D93502A7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7"/>
            <a:ext cx="1048218" cy="3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7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indent="-342900">
              <a:defRPr lang="ru-RU" sz="2800" kern="1200" dirty="0" smtClean="0">
                <a:solidFill>
                  <a:schemeClr val="tx1"/>
                </a:solidFill>
                <a:latin typeface="Book Antiqua" pitchFamily="18" charset="0"/>
                <a:ea typeface="Tahoma" pitchFamily="34" charset="0"/>
                <a:cs typeface="Arial" pitchFamily="34" charset="0"/>
              </a:defRPr>
            </a:lvl1pPr>
            <a:lvl2pPr marL="742950" indent="-285750">
              <a:defRPr lang="ru-RU" sz="24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2pPr>
            <a:lvl3pPr marL="1143000" indent="-228600">
              <a:defRPr lang="ru-RU" sz="20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3pPr>
            <a:lvl4pPr marL="1600200" indent="-228600">
              <a:defRPr lang="ru-RU" sz="18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4pPr>
            <a:lvl5pPr marL="2057400" indent="-228600">
              <a:defRPr lang="ru-RU" sz="1800" kern="1200" dirty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dirty="0" smtClean="0"/>
              <a:t>Образец текста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ru-RU" dirty="0" smtClean="0"/>
              <a:t>Второй уровень</a:t>
            </a:r>
          </a:p>
          <a:p>
            <a:pPr marL="1143000" lvl="2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ru-RU" dirty="0" smtClean="0"/>
              <a:t>Третий уровень</a:t>
            </a:r>
          </a:p>
          <a:p>
            <a:pPr marL="1600200" lvl="3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</a:pPr>
            <a:r>
              <a:rPr lang="ru-RU" dirty="0" smtClean="0"/>
              <a:t>Четвертый уровень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</a:pPr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342900" indent="-342900">
              <a:defRPr lang="ru-RU" sz="2800" kern="1200" dirty="0" smtClean="0">
                <a:solidFill>
                  <a:schemeClr val="tx1"/>
                </a:solidFill>
                <a:latin typeface="Book Antiqua" pitchFamily="18" charset="0"/>
                <a:ea typeface="Tahoma" pitchFamily="34" charset="0"/>
                <a:cs typeface="Arial" pitchFamily="34" charset="0"/>
              </a:defRPr>
            </a:lvl1pPr>
            <a:lvl2pPr marL="742950" indent="-285750">
              <a:defRPr lang="ru-RU" sz="24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2pPr>
            <a:lvl3pPr marL="1143000" indent="-228600">
              <a:defRPr lang="ru-RU" sz="20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3pPr>
            <a:lvl4pPr marL="1600200" indent="-228600">
              <a:defRPr lang="ru-RU" sz="1800" kern="1200" dirty="0" smtClean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4pPr>
            <a:lvl5pPr marL="2057400" indent="-228600">
              <a:defRPr lang="ru-RU" sz="1800" kern="1200" dirty="0">
                <a:solidFill>
                  <a:schemeClr val="tx1"/>
                </a:solidFill>
                <a:latin typeface="Book Antiqua" pitchFamily="18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</a:pPr>
            <a:r>
              <a:rPr lang="ru-RU" dirty="0" smtClean="0"/>
              <a:t>Образец текста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ru-RU" dirty="0" smtClean="0"/>
              <a:t>Второй уровень</a:t>
            </a:r>
          </a:p>
          <a:p>
            <a:pPr marL="1143000" lvl="2" indent="-22860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</a:pPr>
            <a:r>
              <a:rPr lang="ru-RU" dirty="0" smtClean="0"/>
              <a:t>Третий уровень</a:t>
            </a:r>
          </a:p>
          <a:p>
            <a:pPr marL="1600200" lvl="3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</a:pPr>
            <a:r>
              <a:rPr lang="ru-RU" dirty="0" smtClean="0"/>
              <a:t>Четвертый уровень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</a:pPr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9A7D-B1D8-4C5B-8A06-1FBE39CDC1ED}" type="datetime1">
              <a:rPr lang="ru-RU" smtClean="0"/>
              <a:t>14.05.2013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7"/>
            <a:ext cx="1048218" cy="3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817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AE04-5462-4DB2-AADB-61114DA60C91}" type="datetime1">
              <a:rPr lang="ru-RU" smtClean="0"/>
              <a:t>14.05.2013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7"/>
            <a:ext cx="1048218" cy="3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532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2FC1-9353-44D9-B736-3F4D08C00216}" type="datetime1">
              <a:rPr lang="ru-RU" smtClean="0"/>
              <a:t>14.05.2013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7"/>
            <a:ext cx="1048218" cy="3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762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27F81-9F69-406E-B604-9BDB9B4D1091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7"/>
            <a:ext cx="1048218" cy="3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66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E787-5FC1-492B-A1BC-627550C3DCAE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381327"/>
            <a:ext cx="1048218" cy="36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682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13"/>
              </a:buBlip>
            </a:pPr>
            <a:r>
              <a:rPr lang="ru-RU" dirty="0" smtClean="0"/>
              <a:t>Образец текста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FontTx/>
              <a:buBlip>
                <a:blip r:embed="rId14"/>
              </a:buBlip>
            </a:pPr>
            <a:r>
              <a:rPr lang="ru-RU" dirty="0" smtClean="0"/>
              <a:t>Второй уровень</a:t>
            </a:r>
          </a:p>
          <a:p>
            <a:pPr marL="1143000" lvl="2" indent="-228600" algn="l" defTabSz="914400" rtl="0" eaLnBrk="1" latinLnBrk="0" hangingPunct="1">
              <a:spcBef>
                <a:spcPct val="20000"/>
              </a:spcBef>
              <a:buFontTx/>
              <a:buBlip>
                <a:blip r:embed="rId15"/>
              </a:buBlip>
            </a:pPr>
            <a:r>
              <a:rPr lang="ru-RU" dirty="0" smtClean="0"/>
              <a:t>Третий уровень</a:t>
            </a:r>
          </a:p>
          <a:p>
            <a:pPr marL="1600200" lvl="3" indent="-228600" algn="l" defTabSz="914400" rtl="0" eaLnBrk="1" latinLnBrk="0" hangingPunct="1">
              <a:spcBef>
                <a:spcPct val="20000"/>
              </a:spcBef>
              <a:buFontTx/>
              <a:buBlip>
                <a:blip r:embed="rId16"/>
              </a:buBlip>
            </a:pPr>
            <a:r>
              <a:rPr lang="ru-RU" dirty="0" smtClean="0"/>
              <a:t>Четвертый уровень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Tx/>
              <a:buBlip>
                <a:blip r:embed="rId17"/>
              </a:buBlip>
            </a:pPr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C36825E7-7DB3-4246-9699-547A0744A0DF}" type="datetime1">
              <a:rPr lang="ru-RU" smtClean="0"/>
              <a:t>14.05.2013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47864" y="6356350"/>
            <a:ext cx="3111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44408" y="620688"/>
            <a:ext cx="792088" cy="432048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8FBE45EF-D8D3-40C4-B896-17EF39DEBDB7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13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lnSpc>
          <a:spcPct val="75000"/>
        </a:lnSpc>
        <a:spcBef>
          <a:spcPct val="0"/>
        </a:spcBef>
        <a:buNone/>
        <a:defRPr sz="4400" kern="1200">
          <a:solidFill>
            <a:srgbClr val="0070C0"/>
          </a:solidFill>
          <a:latin typeface="Garamond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3"/>
        </a:buBlip>
        <a:defRPr lang="ru-RU" sz="2800" kern="1200" dirty="0" smtClean="0">
          <a:solidFill>
            <a:schemeClr val="tx1"/>
          </a:solidFill>
          <a:latin typeface="Book Antiqua" pitchFamily="18" charset="0"/>
          <a:ea typeface="Tahoma" pitchFamily="34" charset="0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4"/>
        </a:buBlip>
        <a:defRPr lang="ru-RU" sz="2400" kern="1200" dirty="0" smtClean="0">
          <a:solidFill>
            <a:schemeClr val="tx1"/>
          </a:solidFill>
          <a:latin typeface="Book Antiqu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lang="ru-RU" sz="2000" kern="1200" dirty="0" smtClean="0">
          <a:solidFill>
            <a:schemeClr val="tx1"/>
          </a:solidFill>
          <a:latin typeface="Book Antiqu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lang="ru-RU" sz="1800" kern="1200" dirty="0" smtClean="0">
          <a:solidFill>
            <a:schemeClr val="tx1"/>
          </a:solidFill>
          <a:latin typeface="Book Antiqu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lang="ru-RU" sz="1800" kern="1200" dirty="0" smtClean="0">
          <a:solidFill>
            <a:schemeClr val="tx1"/>
          </a:solidFill>
          <a:latin typeface="Book Antiq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es99@yandex.r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IPR protection VS Antitrust: whether universal balance?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Andrey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Shastitko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Center for competition and economic regulation studies, Russian Presidential Academy of National Economy and Public Administration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Economic Department, Moscow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Lomonossov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State University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8223-4478-4E95-96FE-536CF46E90B4}" type="datetime1">
              <a:rPr lang="ru-RU" smtClean="0"/>
              <a:t>14.05.2013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05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7992888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Expansion of Antitrust through the lens of Part IV of Civil Code enforcement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risks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Abuse of rights to protect competition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Substitution of competition protection for protection of particular market players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Economic regulation in the form of antitrust (trade practices, specific market indicators etc.)</a:t>
            </a:r>
          </a:p>
          <a:p>
            <a:pPr marL="342900" lvl="1" indent="-342900">
              <a:buBlip>
                <a:blip r:embed="rId2"/>
              </a:buBlip>
            </a:pPr>
            <a:r>
              <a:rPr lang="en-US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No quantitative and systematic estimates for Russia (discussing blindly) </a:t>
            </a:r>
          </a:p>
          <a:p>
            <a:pPr marL="342900" lvl="1" indent="-342900">
              <a:buBlip>
                <a:blip r:embed="rId2"/>
              </a:buBlip>
            </a:pPr>
            <a:r>
              <a:rPr lang="en-US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Positive knowledge on rights abuse is required to manage </a:t>
            </a:r>
            <a:r>
              <a:rPr lang="en-US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issues </a:t>
            </a:r>
            <a:r>
              <a:rPr lang="en-US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of Type-I and Type-II errors in rules enactment and rules enforcement in the area of Antitrust and IPR balancing</a:t>
            </a:r>
            <a:endParaRPr lang="ru-RU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008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One size doesn’t fit all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Different players (large and vertically integrated vs. small and independent + potential entrants)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Specific balance of hold-up and shirking managing depending of industry, type of IPR object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Opportunities to choose mechanisms of governance in the area of IPR transfer are important to protect and develop competition (especially hybrid forms of mechanisms of governance)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195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430016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Thank you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aes99@yandex.ru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94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6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90056"/>
                <a:ext cx="7715200" cy="1143000"/>
              </a:xfrm>
            </p:spPr>
            <p:txBody>
              <a:bodyPr/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>
                        <a:latin typeface="Cambria Math"/>
                        <a:cs typeface="Times New Roman" pitchFamily="18" charset="0"/>
                      </a:rPr>
                      <m:t>𝑇h𝑒</m:t>
                    </m:r>
                    <m:r>
                      <a:rPr lang="en-US" b="0" i="1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b="0" i="1">
                        <a:latin typeface="Cambria Math"/>
                        <a:cs typeface="Times New Roman" pitchFamily="18" charset="0"/>
                      </a:rPr>
                      <m:t>𝑐h𝑎𝑛𝑔𝑒</m:t>
                    </m:r>
                    <m:r>
                      <a:rPr lang="en-US" b="0" i="1">
                        <a:latin typeface="Cambria Math"/>
                        <a:ea typeface="Cambria Math"/>
                        <a:cs typeface="Times New Roman" pitchFamily="18" charset="0"/>
                      </a:rPr>
                      <m:t>≠</m:t>
                    </m:r>
                    <m:r>
                      <a:rPr lang="en-US" b="0" i="1">
                        <a:latin typeface="Cambria Math"/>
                        <a:ea typeface="Cambria Math"/>
                        <a:cs typeface="Times New Roman" pitchFamily="18" charset="0"/>
                      </a:rPr>
                      <m:t>𝐼𝑚𝑝𝑟𝑜𝑣𝑒𝑚𝑒𝑛𝑡</m:t>
                    </m:r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7" name="Заголовок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90056"/>
                <a:ext cx="7715200" cy="11430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568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Motivation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785395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Second Economic Revolution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North, 1981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Academic worldwide discussions on IPR and Antitrust in past and present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Machlup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1958, Arrow, 1962,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Nordhaus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1969,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randall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Whinston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2003;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Acemoglu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igit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practice of enforcement (Kodak, Xerox, Microsoft etc.)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Russian discussion on IPR and Antitrust balancing: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third antimonopoly package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- 2010-2012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Shastitko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Kurdin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2011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fourth antimonopoly package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68BD7-FF6B-4C8E-9092-8FBA348493A7}" type="datetime1">
              <a:rPr lang="ru-RU" smtClean="0"/>
              <a:t>14.05.2013</a:t>
            </a:fld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44408" y="620688"/>
            <a:ext cx="792088" cy="432048"/>
          </a:xfrm>
        </p:spPr>
        <p:txBody>
          <a:bodyPr/>
          <a:lstStyle/>
          <a:p>
            <a:fld id="{8FBE45EF-D8D3-40C4-B896-17EF39DEBDB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8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Problem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Whether to extend antitrust bans on IPR in Russian legislation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0" indent="0" algn="ctr">
              <a:buNone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u="sng" dirty="0">
                <a:latin typeface="Times New Roman" pitchFamily="18" charset="0"/>
                <a:cs typeface="Times New Roman" pitchFamily="18" charset="0"/>
              </a:rPr>
              <a:t>Comment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status-quo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exemptions for IPR in part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.10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part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.11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Federal Law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 competition protection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art.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12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franchising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BUT there are norms on compulsory licensing in Russian Civil Code. Disputable suggestion: to remove exemptions since it doesn’t correspond to best international practices and allow to prevent/deter competition.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5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Antitrust bans for IPR in US and EU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U. S. DOJ, FTC, 1995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; Lisbon Treaty, 2008, European Commission, 2004)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Agreements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leading to cartelization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Exclusivity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Entry deterrence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Industry standards setting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Rule of Reason – effects based approach!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Requirement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enforcement infrastructure should be discussed : (1) standards of data collection and processing, (2) standards of information received interpretation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1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From prosecution to release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Cases from Aftermarkets: from Kodak to Xerox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Eastman Kodak Co. v. Image Technical Services, Inc. - 504 U.S. 451 (1992)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CSU, L.L.C. v. Xerox Corp., 531 U.S. 1143 (2001) 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Kodak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monopolized outside of patents boundaries while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Xerox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abided these boundaries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0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848872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Harmonizing with US/EU antitrust rules?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simple answer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Yes/No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long-run  is the source of the Type-I or/and Type-II errors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Meeting of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conditionalities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set is NECESSARY prerequisite for answer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short-run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(1) the state of affairs in IPR protection, (2)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content and enforcement on Russian antimonopoly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norms, (3) state of affairs in different industries and activities types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8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Long-run perspectives of IPR protection and Antitrust balancing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Abuse of rights is universal problem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Antitrust bans is a way to restrict relative and absolute property rights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Furubotn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Richter, 2000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Opportunities to abuse IPR?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365760" lvl="1" indent="0" algn="ctr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760" lvl="1" indent="0" algn="ctr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760" lvl="1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!...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85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136904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Wish EVERYTHING and right NOW? - Get NOTHING and GRADUALLY!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Realized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“Antitrust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IPR protection”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balance in Russia is not perfect but not required immediate action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…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Why?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content of Russia antitrust law should be discussed along with practice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enforcement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the lens of best international practices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avoid mistakes of the theory of institutions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import)</a:t>
            </a:r>
            <a:endParaRPr lang="ru-RU" dirty="0"/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set of tendencies in Russian antitrust not corresponding to best practices: (1) creeping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regulationism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(2)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disfunction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antitrust instruments (collective dominance), (3) underestimate of economic content of business practices – reproduction of “hostility tradition” (Williamson’s concept)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Shastitko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Expected “COBRA EFFECT”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B4AB-44DE-4201-9318-E9F465FD0CFA}" type="datetime1">
              <a:rPr lang="ru-RU" smtClean="0"/>
              <a:t>14.05.2013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E45EF-D8D3-40C4-B896-17EF39DEBDB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195833"/>
      </p:ext>
    </p:extLst>
  </p:cSld>
  <p:clrMapOvr>
    <a:masterClrMapping/>
  </p:clrMapOvr>
</p:sld>
</file>

<file path=ppt/theme/theme1.xml><?xml version="1.0" encoding="utf-8"?>
<a:theme xmlns:a="http://schemas.openxmlformats.org/drawingml/2006/main" name="SPILF_201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SPILF_2013</Template>
  <TotalTime>103</TotalTime>
  <Words>783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SPILF_2013</vt:lpstr>
      <vt:lpstr>IPR protection VS Antitrust: whether universal balance?</vt:lpstr>
      <vt:lpstr>The change≠Improvement </vt:lpstr>
      <vt:lpstr>Motivation</vt:lpstr>
      <vt:lpstr>The Problem</vt:lpstr>
      <vt:lpstr>Antitrust bans for IPR in US and EU (U. S. DOJ, FTC, 1995; Lisbon Treaty, 2008, European Commission, 2004) </vt:lpstr>
      <vt:lpstr>Example.  From prosecution to release </vt:lpstr>
      <vt:lpstr>Harmonizing with US/EU antitrust rules? </vt:lpstr>
      <vt:lpstr>Long-run perspectives of IPR protection and Antitrust balancing</vt:lpstr>
      <vt:lpstr>Wish EVERYTHING and right NOW? - Get NOTHING and GRADUALLY! </vt:lpstr>
      <vt:lpstr>Expansion of Antitrust through the lens of Part IV of Civil Code enforcement?</vt:lpstr>
      <vt:lpstr>One size doesn’t fit all</vt:lpstr>
      <vt:lpstr>Thank you!  aes99@yandex.ru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 презентации на основе шаблона ПМЮФ</dc:title>
  <dc:creator>Trenina</dc:creator>
  <cp:lastModifiedBy>Lenovo</cp:lastModifiedBy>
  <cp:revision>8</cp:revision>
  <dcterms:created xsi:type="dcterms:W3CDTF">2013-05-10T17:59:24Z</dcterms:created>
  <dcterms:modified xsi:type="dcterms:W3CDTF">2013-05-14T04:11:24Z</dcterms:modified>
</cp:coreProperties>
</file>